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774" r:id="rId2"/>
  </p:sldMasterIdLst>
  <p:sldIdLst>
    <p:sldId id="270" r:id="rId3"/>
    <p:sldId id="269" r:id="rId4"/>
    <p:sldId id="268" r:id="rId5"/>
    <p:sldId id="267" r:id="rId6"/>
    <p:sldId id="266" r:id="rId7"/>
    <p:sldId id="265" r:id="rId8"/>
    <p:sldId id="264" r:id="rId9"/>
    <p:sldId id="263" r:id="rId10"/>
    <p:sldId id="262" r:id="rId11"/>
    <p:sldId id="261" r:id="rId12"/>
    <p:sldId id="260" r:id="rId13"/>
    <p:sldId id="259" r:id="rId14"/>
    <p:sldId id="257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BDCDEB52-DCE7-8E11-C037-B78BA7C3EA7B}" name="Ruth Monnier" initials="RM" userId="S::rmonnier@pittstate.edu::b917704b-0c07-4f3f-b35d-17afa5624858" providerId="AD"/>
  <p188:author id="{B1461E88-9E3F-A35D-DC58-56974F6A8B3E}" name="Kristen Livingston" initials="KL" userId="S::kmlivingston@pittstate.edu::72fa9f28-044d-4aba-ac14-a1445828f4c8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E92E502-9C71-4AC9-801D-9C641F1399B4}" v="40" dt="2022-08-08T21:04:16.47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21" Type="http://schemas.microsoft.com/office/2018/10/relationships/authors" Target="author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019404C-BCD7-4A9A-8AAB-52AB7163E1A8}" type="doc">
      <dgm:prSet loTypeId="urn:microsoft.com/office/officeart/2008/layout/LinedList" loCatId="list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76FC73B8-77FB-4E46-951F-17BA7E010644}">
      <dgm:prSet/>
      <dgm:spPr/>
      <dgm:t>
        <a:bodyPr/>
        <a:lstStyle/>
        <a:p>
          <a:r>
            <a:rPr lang="en-US"/>
            <a:t>What are you looking for? (format, content, etc.)</a:t>
          </a:r>
        </a:p>
      </dgm:t>
    </dgm:pt>
    <dgm:pt modelId="{8391F0F8-481B-4650-ACA8-20DE7A18E8E3}" type="parTrans" cxnId="{3D1A861D-0DA9-492D-BDDC-BA84105196DE}">
      <dgm:prSet/>
      <dgm:spPr/>
      <dgm:t>
        <a:bodyPr/>
        <a:lstStyle/>
        <a:p>
          <a:endParaRPr lang="en-US"/>
        </a:p>
      </dgm:t>
    </dgm:pt>
    <dgm:pt modelId="{2F585A13-CAA2-45E4-8676-22420CD411AF}" type="sibTrans" cxnId="{3D1A861D-0DA9-492D-BDDC-BA84105196DE}">
      <dgm:prSet/>
      <dgm:spPr/>
      <dgm:t>
        <a:bodyPr/>
        <a:lstStyle/>
        <a:p>
          <a:endParaRPr lang="en-US"/>
        </a:p>
      </dgm:t>
    </dgm:pt>
    <dgm:pt modelId="{1B502021-20BB-4F13-A8C6-408AB947F0F4}">
      <dgm:prSet/>
      <dgm:spPr/>
      <dgm:t>
        <a:bodyPr/>
        <a:lstStyle/>
        <a:p>
          <a:r>
            <a:rPr lang="en-US"/>
            <a:t>What do you want to do with OER material? (plug and go, change for your needs, etc.) </a:t>
          </a:r>
        </a:p>
      </dgm:t>
    </dgm:pt>
    <dgm:pt modelId="{4345D26A-55C4-486C-8A61-65DE07009229}" type="parTrans" cxnId="{9F8369AE-830D-4919-BF2F-A1E4A6363ED1}">
      <dgm:prSet/>
      <dgm:spPr/>
      <dgm:t>
        <a:bodyPr/>
        <a:lstStyle/>
        <a:p>
          <a:endParaRPr lang="en-US"/>
        </a:p>
      </dgm:t>
    </dgm:pt>
    <dgm:pt modelId="{D5DB4B01-8CAA-4293-8F35-61BC0F88CB52}" type="sibTrans" cxnId="{9F8369AE-830D-4919-BF2F-A1E4A6363ED1}">
      <dgm:prSet/>
      <dgm:spPr/>
      <dgm:t>
        <a:bodyPr/>
        <a:lstStyle/>
        <a:p>
          <a:endParaRPr lang="en-US"/>
        </a:p>
      </dgm:t>
    </dgm:pt>
    <dgm:pt modelId="{CBA40DA3-135B-454A-94BE-9D7A6957764B}">
      <dgm:prSet/>
      <dgm:spPr/>
      <dgm:t>
        <a:bodyPr/>
        <a:lstStyle/>
        <a:p>
          <a:r>
            <a:rPr lang="en-US"/>
            <a:t>What do you hope to do with OER material(s) in your courses? </a:t>
          </a:r>
        </a:p>
      </dgm:t>
    </dgm:pt>
    <dgm:pt modelId="{E74E3435-A3EA-45AB-B3C0-AF29B008D217}" type="parTrans" cxnId="{67E8B839-1329-4722-A792-681BC5483348}">
      <dgm:prSet/>
      <dgm:spPr/>
      <dgm:t>
        <a:bodyPr/>
        <a:lstStyle/>
        <a:p>
          <a:endParaRPr lang="en-US"/>
        </a:p>
      </dgm:t>
    </dgm:pt>
    <dgm:pt modelId="{123E6D03-885F-453B-8D97-D9AD471E5C5A}" type="sibTrans" cxnId="{67E8B839-1329-4722-A792-681BC5483348}">
      <dgm:prSet/>
      <dgm:spPr/>
      <dgm:t>
        <a:bodyPr/>
        <a:lstStyle/>
        <a:p>
          <a:endParaRPr lang="en-US"/>
        </a:p>
      </dgm:t>
    </dgm:pt>
    <dgm:pt modelId="{FBD62A86-EC59-4D56-A0CC-A5E9B60BA412}" type="pres">
      <dgm:prSet presAssocID="{5019404C-BCD7-4A9A-8AAB-52AB7163E1A8}" presName="vert0" presStyleCnt="0">
        <dgm:presLayoutVars>
          <dgm:dir/>
          <dgm:animOne val="branch"/>
          <dgm:animLvl val="lvl"/>
        </dgm:presLayoutVars>
      </dgm:prSet>
      <dgm:spPr/>
    </dgm:pt>
    <dgm:pt modelId="{DEAD2A61-35EB-45CB-B5A6-10ACD9A1A93D}" type="pres">
      <dgm:prSet presAssocID="{76FC73B8-77FB-4E46-951F-17BA7E010644}" presName="thickLine" presStyleLbl="alignNode1" presStyleIdx="0" presStyleCnt="3"/>
      <dgm:spPr/>
    </dgm:pt>
    <dgm:pt modelId="{DD465A08-0497-4283-B009-5918AD440A76}" type="pres">
      <dgm:prSet presAssocID="{76FC73B8-77FB-4E46-951F-17BA7E010644}" presName="horz1" presStyleCnt="0"/>
      <dgm:spPr/>
    </dgm:pt>
    <dgm:pt modelId="{915C711C-6362-41C3-BC6A-186FE9A053AD}" type="pres">
      <dgm:prSet presAssocID="{76FC73B8-77FB-4E46-951F-17BA7E010644}" presName="tx1" presStyleLbl="revTx" presStyleIdx="0" presStyleCnt="3"/>
      <dgm:spPr/>
    </dgm:pt>
    <dgm:pt modelId="{92C5E631-D4E9-42D7-B3E8-592C103E8421}" type="pres">
      <dgm:prSet presAssocID="{76FC73B8-77FB-4E46-951F-17BA7E010644}" presName="vert1" presStyleCnt="0"/>
      <dgm:spPr/>
    </dgm:pt>
    <dgm:pt modelId="{94A79478-FA3C-461D-99CD-A765C3B850B5}" type="pres">
      <dgm:prSet presAssocID="{1B502021-20BB-4F13-A8C6-408AB947F0F4}" presName="thickLine" presStyleLbl="alignNode1" presStyleIdx="1" presStyleCnt="3"/>
      <dgm:spPr/>
    </dgm:pt>
    <dgm:pt modelId="{D7B109DE-7F39-47B0-A657-33295D3C9C04}" type="pres">
      <dgm:prSet presAssocID="{1B502021-20BB-4F13-A8C6-408AB947F0F4}" presName="horz1" presStyleCnt="0"/>
      <dgm:spPr/>
    </dgm:pt>
    <dgm:pt modelId="{6D0FF115-4AF4-4834-A931-CB776E75DBDA}" type="pres">
      <dgm:prSet presAssocID="{1B502021-20BB-4F13-A8C6-408AB947F0F4}" presName="tx1" presStyleLbl="revTx" presStyleIdx="1" presStyleCnt="3"/>
      <dgm:spPr/>
    </dgm:pt>
    <dgm:pt modelId="{2AFD00CC-04B0-46A4-9EDC-D65415AD99C6}" type="pres">
      <dgm:prSet presAssocID="{1B502021-20BB-4F13-A8C6-408AB947F0F4}" presName="vert1" presStyleCnt="0"/>
      <dgm:spPr/>
    </dgm:pt>
    <dgm:pt modelId="{A1D8EE80-F22C-4055-B2E4-6979A7BF6B84}" type="pres">
      <dgm:prSet presAssocID="{CBA40DA3-135B-454A-94BE-9D7A6957764B}" presName="thickLine" presStyleLbl="alignNode1" presStyleIdx="2" presStyleCnt="3"/>
      <dgm:spPr/>
    </dgm:pt>
    <dgm:pt modelId="{A25D52A4-28F1-4478-9C8E-790C3E363FF2}" type="pres">
      <dgm:prSet presAssocID="{CBA40DA3-135B-454A-94BE-9D7A6957764B}" presName="horz1" presStyleCnt="0"/>
      <dgm:spPr/>
    </dgm:pt>
    <dgm:pt modelId="{3FE654B8-B4F6-46B0-AB21-542012B7C455}" type="pres">
      <dgm:prSet presAssocID="{CBA40DA3-135B-454A-94BE-9D7A6957764B}" presName="tx1" presStyleLbl="revTx" presStyleIdx="2" presStyleCnt="3"/>
      <dgm:spPr/>
    </dgm:pt>
    <dgm:pt modelId="{DAA16387-2D2B-4576-A444-088D50C7D8ED}" type="pres">
      <dgm:prSet presAssocID="{CBA40DA3-135B-454A-94BE-9D7A6957764B}" presName="vert1" presStyleCnt="0"/>
      <dgm:spPr/>
    </dgm:pt>
  </dgm:ptLst>
  <dgm:cxnLst>
    <dgm:cxn modelId="{3D1A861D-0DA9-492D-BDDC-BA84105196DE}" srcId="{5019404C-BCD7-4A9A-8AAB-52AB7163E1A8}" destId="{76FC73B8-77FB-4E46-951F-17BA7E010644}" srcOrd="0" destOrd="0" parTransId="{8391F0F8-481B-4650-ACA8-20DE7A18E8E3}" sibTransId="{2F585A13-CAA2-45E4-8676-22420CD411AF}"/>
    <dgm:cxn modelId="{244B0A33-755A-4D16-B7F8-B0768E4BA3F2}" type="presOf" srcId="{CBA40DA3-135B-454A-94BE-9D7A6957764B}" destId="{3FE654B8-B4F6-46B0-AB21-542012B7C455}" srcOrd="0" destOrd="0" presId="urn:microsoft.com/office/officeart/2008/layout/LinedList"/>
    <dgm:cxn modelId="{67E8B839-1329-4722-A792-681BC5483348}" srcId="{5019404C-BCD7-4A9A-8AAB-52AB7163E1A8}" destId="{CBA40DA3-135B-454A-94BE-9D7A6957764B}" srcOrd="2" destOrd="0" parTransId="{E74E3435-A3EA-45AB-B3C0-AF29B008D217}" sibTransId="{123E6D03-885F-453B-8D97-D9AD471E5C5A}"/>
    <dgm:cxn modelId="{FF76F944-6A19-4E0C-802B-9DD0313DF516}" type="presOf" srcId="{76FC73B8-77FB-4E46-951F-17BA7E010644}" destId="{915C711C-6362-41C3-BC6A-186FE9A053AD}" srcOrd="0" destOrd="0" presId="urn:microsoft.com/office/officeart/2008/layout/LinedList"/>
    <dgm:cxn modelId="{FD7FA683-B1E5-4C6D-B7F2-B787E78CF4D6}" type="presOf" srcId="{1B502021-20BB-4F13-A8C6-408AB947F0F4}" destId="{6D0FF115-4AF4-4834-A931-CB776E75DBDA}" srcOrd="0" destOrd="0" presId="urn:microsoft.com/office/officeart/2008/layout/LinedList"/>
    <dgm:cxn modelId="{09D584A7-A15E-49D9-B9F3-EE397A9A62A8}" type="presOf" srcId="{5019404C-BCD7-4A9A-8AAB-52AB7163E1A8}" destId="{FBD62A86-EC59-4D56-A0CC-A5E9B60BA412}" srcOrd="0" destOrd="0" presId="urn:microsoft.com/office/officeart/2008/layout/LinedList"/>
    <dgm:cxn modelId="{9F8369AE-830D-4919-BF2F-A1E4A6363ED1}" srcId="{5019404C-BCD7-4A9A-8AAB-52AB7163E1A8}" destId="{1B502021-20BB-4F13-A8C6-408AB947F0F4}" srcOrd="1" destOrd="0" parTransId="{4345D26A-55C4-486C-8A61-65DE07009229}" sibTransId="{D5DB4B01-8CAA-4293-8F35-61BC0F88CB52}"/>
    <dgm:cxn modelId="{8102702F-38DD-40B9-90BC-4597229C3B0C}" type="presParOf" srcId="{FBD62A86-EC59-4D56-A0CC-A5E9B60BA412}" destId="{DEAD2A61-35EB-45CB-B5A6-10ACD9A1A93D}" srcOrd="0" destOrd="0" presId="urn:microsoft.com/office/officeart/2008/layout/LinedList"/>
    <dgm:cxn modelId="{0CE4FBB4-8956-462D-9ADF-B426B65DCF77}" type="presParOf" srcId="{FBD62A86-EC59-4D56-A0CC-A5E9B60BA412}" destId="{DD465A08-0497-4283-B009-5918AD440A76}" srcOrd="1" destOrd="0" presId="urn:microsoft.com/office/officeart/2008/layout/LinedList"/>
    <dgm:cxn modelId="{AE2753A7-C27B-476D-A0D8-FD7F2542D472}" type="presParOf" srcId="{DD465A08-0497-4283-B009-5918AD440A76}" destId="{915C711C-6362-41C3-BC6A-186FE9A053AD}" srcOrd="0" destOrd="0" presId="urn:microsoft.com/office/officeart/2008/layout/LinedList"/>
    <dgm:cxn modelId="{D044DDD6-10B8-40EE-8F0F-760C43250E12}" type="presParOf" srcId="{DD465A08-0497-4283-B009-5918AD440A76}" destId="{92C5E631-D4E9-42D7-B3E8-592C103E8421}" srcOrd="1" destOrd="0" presId="urn:microsoft.com/office/officeart/2008/layout/LinedList"/>
    <dgm:cxn modelId="{0421AF93-CA3F-4EE5-A65D-9FD832E66B7E}" type="presParOf" srcId="{FBD62A86-EC59-4D56-A0CC-A5E9B60BA412}" destId="{94A79478-FA3C-461D-99CD-A765C3B850B5}" srcOrd="2" destOrd="0" presId="urn:microsoft.com/office/officeart/2008/layout/LinedList"/>
    <dgm:cxn modelId="{BEF80EF2-40BD-403E-9593-4641F6E411D7}" type="presParOf" srcId="{FBD62A86-EC59-4D56-A0CC-A5E9B60BA412}" destId="{D7B109DE-7F39-47B0-A657-33295D3C9C04}" srcOrd="3" destOrd="0" presId="urn:microsoft.com/office/officeart/2008/layout/LinedList"/>
    <dgm:cxn modelId="{6A2BCFB7-0F0C-4219-A268-FEA788481C8D}" type="presParOf" srcId="{D7B109DE-7F39-47B0-A657-33295D3C9C04}" destId="{6D0FF115-4AF4-4834-A931-CB776E75DBDA}" srcOrd="0" destOrd="0" presId="urn:microsoft.com/office/officeart/2008/layout/LinedList"/>
    <dgm:cxn modelId="{1D9EECDC-FBC8-4BCD-93A7-5B3BB63A5C2D}" type="presParOf" srcId="{D7B109DE-7F39-47B0-A657-33295D3C9C04}" destId="{2AFD00CC-04B0-46A4-9EDC-D65415AD99C6}" srcOrd="1" destOrd="0" presId="urn:microsoft.com/office/officeart/2008/layout/LinedList"/>
    <dgm:cxn modelId="{47D0DE07-2C48-42DD-9BDE-862A1D426935}" type="presParOf" srcId="{FBD62A86-EC59-4D56-A0CC-A5E9B60BA412}" destId="{A1D8EE80-F22C-4055-B2E4-6979A7BF6B84}" srcOrd="4" destOrd="0" presId="urn:microsoft.com/office/officeart/2008/layout/LinedList"/>
    <dgm:cxn modelId="{736779D1-C5BC-47BE-A193-06B9463BE60E}" type="presParOf" srcId="{FBD62A86-EC59-4D56-A0CC-A5E9B60BA412}" destId="{A25D52A4-28F1-4478-9C8E-790C3E363FF2}" srcOrd="5" destOrd="0" presId="urn:microsoft.com/office/officeart/2008/layout/LinedList"/>
    <dgm:cxn modelId="{4B391EA8-C694-408C-9DB2-D30B158CD375}" type="presParOf" srcId="{A25D52A4-28F1-4478-9C8E-790C3E363FF2}" destId="{3FE654B8-B4F6-46B0-AB21-542012B7C455}" srcOrd="0" destOrd="0" presId="urn:microsoft.com/office/officeart/2008/layout/LinedList"/>
    <dgm:cxn modelId="{7A703007-5CB1-429C-8C0B-40E4BF433CD7}" type="presParOf" srcId="{A25D52A4-28F1-4478-9C8E-790C3E363FF2}" destId="{DAA16387-2D2B-4576-A444-088D50C7D8ED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EAD2A61-35EB-45CB-B5A6-10ACD9A1A93D}">
      <dsp:nvSpPr>
        <dsp:cNvPr id="0" name=""/>
        <dsp:cNvSpPr/>
      </dsp:nvSpPr>
      <dsp:spPr>
        <a:xfrm>
          <a:off x="0" y="2524"/>
          <a:ext cx="5741533" cy="0"/>
        </a:xfrm>
        <a:prstGeom prst="lin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15C711C-6362-41C3-BC6A-186FE9A053AD}">
      <dsp:nvSpPr>
        <dsp:cNvPr id="0" name=""/>
        <dsp:cNvSpPr/>
      </dsp:nvSpPr>
      <dsp:spPr>
        <a:xfrm>
          <a:off x="0" y="2524"/>
          <a:ext cx="5741533" cy="172197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730" tIns="125730" rIns="125730" bIns="125730" numCol="1" spcCol="1270" anchor="t" anchorCtr="0">
          <a:noAutofit/>
        </a:bodyPr>
        <a:lstStyle/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kern="1200"/>
            <a:t>What are you looking for? (format, content, etc.)</a:t>
          </a:r>
        </a:p>
      </dsp:txBody>
      <dsp:txXfrm>
        <a:off x="0" y="2524"/>
        <a:ext cx="5741533" cy="1721977"/>
      </dsp:txXfrm>
    </dsp:sp>
    <dsp:sp modelId="{94A79478-FA3C-461D-99CD-A765C3B850B5}">
      <dsp:nvSpPr>
        <dsp:cNvPr id="0" name=""/>
        <dsp:cNvSpPr/>
      </dsp:nvSpPr>
      <dsp:spPr>
        <a:xfrm>
          <a:off x="0" y="1724502"/>
          <a:ext cx="5741533" cy="0"/>
        </a:xfrm>
        <a:prstGeom prst="line">
          <a:avLst/>
        </a:prstGeom>
        <a:solidFill>
          <a:schemeClr val="accent5">
            <a:hueOff val="-1002469"/>
            <a:satOff val="551"/>
            <a:lumOff val="2647"/>
            <a:alphaOff val="0"/>
          </a:schemeClr>
        </a:solidFill>
        <a:ln w="19050" cap="rnd" cmpd="sng" algn="ctr">
          <a:solidFill>
            <a:schemeClr val="accent5">
              <a:hueOff val="-1002469"/>
              <a:satOff val="551"/>
              <a:lumOff val="264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D0FF115-4AF4-4834-A931-CB776E75DBDA}">
      <dsp:nvSpPr>
        <dsp:cNvPr id="0" name=""/>
        <dsp:cNvSpPr/>
      </dsp:nvSpPr>
      <dsp:spPr>
        <a:xfrm>
          <a:off x="0" y="1724502"/>
          <a:ext cx="5741533" cy="172197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730" tIns="125730" rIns="125730" bIns="125730" numCol="1" spcCol="1270" anchor="t" anchorCtr="0">
          <a:noAutofit/>
        </a:bodyPr>
        <a:lstStyle/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kern="1200"/>
            <a:t>What do you want to do with OER material? (plug and go, change for your needs, etc.) </a:t>
          </a:r>
        </a:p>
      </dsp:txBody>
      <dsp:txXfrm>
        <a:off x="0" y="1724502"/>
        <a:ext cx="5741533" cy="1721977"/>
      </dsp:txXfrm>
    </dsp:sp>
    <dsp:sp modelId="{A1D8EE80-F22C-4055-B2E4-6979A7BF6B84}">
      <dsp:nvSpPr>
        <dsp:cNvPr id="0" name=""/>
        <dsp:cNvSpPr/>
      </dsp:nvSpPr>
      <dsp:spPr>
        <a:xfrm>
          <a:off x="0" y="3446480"/>
          <a:ext cx="5741533" cy="0"/>
        </a:xfrm>
        <a:prstGeom prst="line">
          <a:avLst/>
        </a:prstGeom>
        <a:solidFill>
          <a:schemeClr val="accent5">
            <a:hueOff val="-2004937"/>
            <a:satOff val="1102"/>
            <a:lumOff val="5294"/>
            <a:alphaOff val="0"/>
          </a:schemeClr>
        </a:solidFill>
        <a:ln w="19050" cap="rnd" cmpd="sng" algn="ctr">
          <a:solidFill>
            <a:schemeClr val="accent5">
              <a:hueOff val="-2004937"/>
              <a:satOff val="1102"/>
              <a:lumOff val="529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FE654B8-B4F6-46B0-AB21-542012B7C455}">
      <dsp:nvSpPr>
        <dsp:cNvPr id="0" name=""/>
        <dsp:cNvSpPr/>
      </dsp:nvSpPr>
      <dsp:spPr>
        <a:xfrm>
          <a:off x="0" y="3446480"/>
          <a:ext cx="5741533" cy="172197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730" tIns="125730" rIns="125730" bIns="125730" numCol="1" spcCol="1270" anchor="t" anchorCtr="0">
          <a:noAutofit/>
        </a:bodyPr>
        <a:lstStyle/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kern="1200"/>
            <a:t>What do you hope to do with OER material(s) in your courses? </a:t>
          </a:r>
        </a:p>
      </dsp:txBody>
      <dsp:txXfrm>
        <a:off x="0" y="3446480"/>
        <a:ext cx="5741533" cy="172197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2399" y="1964267"/>
            <a:ext cx="7197726" cy="2421464"/>
          </a:xfrm>
        </p:spPr>
        <p:txBody>
          <a:bodyPr anchor="b">
            <a:normAutofit/>
          </a:bodyPr>
          <a:lstStyle>
            <a:lvl1pPr algn="r">
              <a:defRPr sz="4800">
                <a:effectLst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399" y="4385732"/>
            <a:ext cx="7197726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32558" y="5870575"/>
            <a:ext cx="1600200" cy="377825"/>
          </a:xfrm>
        </p:spPr>
        <p:txBody>
          <a:bodyPr/>
          <a:lstStyle/>
          <a:p>
            <a:fld id="{B61BEF0D-F0BB-DE4B-95CE-6DB70DBA9567}" type="datetimeFigureOut">
              <a:rPr lang="en-US" dirty="0"/>
              <a:pPr/>
              <a:t>8/8/2022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399" y="5870575"/>
            <a:ext cx="4893958" cy="3778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08958" y="5870575"/>
            <a:ext cx="551167" cy="3778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330587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994646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08581"/>
            <a:ext cx="10131427" cy="1468800"/>
          </a:xfrm>
        </p:spPr>
        <p:txBody>
          <a:bodyPr anchor="b"/>
          <a:lstStyle>
            <a:lvl1pPr algn="l">
              <a:defRPr sz="4000" b="0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7381"/>
            <a:ext cx="1013142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78479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2" y="2142067"/>
            <a:ext cx="4995334" cy="3649134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21895" y="2142067"/>
            <a:ext cx="4995332" cy="364913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800436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973670" y="2218267"/>
            <a:ext cx="470905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1" y="2870201"/>
            <a:ext cx="4996923" cy="292099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6096003" y="2226734"/>
            <a:ext cx="4722813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23483" y="2870201"/>
            <a:ext cx="4995334" cy="292099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8/8/2022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321932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547891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8/8/2022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814683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74333"/>
            <a:ext cx="3680885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1" y="609601"/>
            <a:ext cx="6169026" cy="51816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445933"/>
            <a:ext cx="3680885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71981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6164653" cy="13716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36253" y="914400"/>
            <a:ext cx="3280974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2971800"/>
            <a:ext cx="6164653" cy="1828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897322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32865"/>
            <a:ext cx="1013142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1600" y="932112"/>
            <a:ext cx="8759827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299603"/>
            <a:ext cx="10131427" cy="49371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338000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381117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97875" y="3352800"/>
            <a:ext cx="9339184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465" y="4343400"/>
            <a:ext cx="10152367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436207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2" y="3308581"/>
            <a:ext cx="10131425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4777381"/>
            <a:ext cx="10131426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992420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0" y="3886200"/>
            <a:ext cx="10135436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5200"/>
            <a:ext cx="10135436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633166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1" y="3505200"/>
            <a:ext cx="10131428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435067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73011552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8675" y="609599"/>
            <a:ext cx="2158552" cy="51816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7832116" cy="51816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57557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8/8/2022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8/8/2022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1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slideLayout" Target="../slideLayouts/slideLayout28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8/8/2022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2142067"/>
            <a:ext cx="10131425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8/8/2022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198503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75" r:id="rId1"/>
    <p:sldLayoutId id="2147483776" r:id="rId2"/>
    <p:sldLayoutId id="2147483777" r:id="rId3"/>
    <p:sldLayoutId id="2147483778" r:id="rId4"/>
    <p:sldLayoutId id="2147483779" r:id="rId5"/>
    <p:sldLayoutId id="2147483780" r:id="rId6"/>
    <p:sldLayoutId id="2147483781" r:id="rId7"/>
    <p:sldLayoutId id="2147483782" r:id="rId8"/>
    <p:sldLayoutId id="2147483783" r:id="rId9"/>
    <p:sldLayoutId id="2147483784" r:id="rId10"/>
    <p:sldLayoutId id="2147483785" r:id="rId11"/>
    <p:sldLayoutId id="2147483786" r:id="rId12"/>
    <p:sldLayoutId id="2147483787" r:id="rId13"/>
    <p:sldLayoutId id="2147483788" r:id="rId14"/>
    <p:sldLayoutId id="2147483789" r:id="rId15"/>
    <p:sldLayoutId id="2147483790" r:id="rId16"/>
    <p:sldLayoutId id="2147483791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libguides.pittstate.edu/c.php?g=330062" TargetMode="External"/><Relationship Id="rId2" Type="http://schemas.openxmlformats.org/officeDocument/2006/relationships/hyperlink" Target="https://oer.deepwebaccess.com/oer/desktop/en/search.html" TargetMode="External"/><Relationship Id="rId1" Type="http://schemas.openxmlformats.org/officeDocument/2006/relationships/slideLayout" Target="../slideLayouts/slideLayout13.xml"/><Relationship Id="rId4" Type="http://schemas.openxmlformats.org/officeDocument/2006/relationships/hyperlink" Target="https://wordpress.org/openverse/?referrer=creativecommons.org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3.xml"/><Relationship Id="rId4" Type="http://schemas.openxmlformats.org/officeDocument/2006/relationships/hyperlink" Target="https://open.bccampus.ca/files/2014/07/Faculty-Guide-22-Apr-15.pdf" TargetMode="Externa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s://open.umn.edu/" TargetMode="External"/><Relationship Id="rId13" Type="http://schemas.openxmlformats.org/officeDocument/2006/relationships/hyperlink" Target="https://universityvideos.org/Home" TargetMode="External"/><Relationship Id="rId3" Type="http://schemas.openxmlformats.org/officeDocument/2006/relationships/hyperlink" Target="https://www.oercommons.org/" TargetMode="External"/><Relationship Id="rId7" Type="http://schemas.openxmlformats.org/officeDocument/2006/relationships/hyperlink" Target="file:///C:\Users\krist\OneDrive\Documents\merlot.org" TargetMode="External"/><Relationship Id="rId12" Type="http://schemas.openxmlformats.org/officeDocument/2006/relationships/hyperlink" Target="https://ed.ted.com/" TargetMode="External"/><Relationship Id="rId2" Type="http://schemas.openxmlformats.org/officeDocument/2006/relationships/hyperlink" Target="https://pages.openstax.org/accounts?gclid=CjwKCAjwrNmWBhA4EiwAHbjEQM7cGGflrfm3RJUjQtp2oxKFZuvx7zEnDD-Zj6NT9T40aNXihbM0ORoCm28QAvD_BwE" TargetMode="External"/><Relationship Id="rId1" Type="http://schemas.openxmlformats.org/officeDocument/2006/relationships/slideLayout" Target="../slideLayouts/slideLayout13.xml"/><Relationship Id="rId6" Type="http://schemas.openxmlformats.org/officeDocument/2006/relationships/hyperlink" Target="https://www.coursehero.com/" TargetMode="External"/><Relationship Id="rId11" Type="http://schemas.openxmlformats.org/officeDocument/2006/relationships/hyperlink" Target="https://www.open.edu/openlearn/" TargetMode="External"/><Relationship Id="rId5" Type="http://schemas.openxmlformats.org/officeDocument/2006/relationships/hyperlink" Target="https://open.bccampus.ca/" TargetMode="External"/><Relationship Id="rId10" Type="http://schemas.openxmlformats.org/officeDocument/2006/relationships/hyperlink" Target="https://www.futurelearn.com/" TargetMode="External"/><Relationship Id="rId4" Type="http://schemas.openxmlformats.org/officeDocument/2006/relationships/hyperlink" Target="https://open.umn.edu/opentextbooks" TargetMode="External"/><Relationship Id="rId9" Type="http://schemas.openxmlformats.org/officeDocument/2006/relationships/hyperlink" Target="https://www.coursera.org/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56335" y="1243387"/>
            <a:ext cx="9598741" cy="1505858"/>
          </a:xfrm>
        </p:spPr>
        <p:txBody>
          <a:bodyPr>
            <a:noAutofit/>
          </a:bodyPr>
          <a:lstStyle/>
          <a:p>
            <a:pPr algn="ctr"/>
            <a:r>
              <a:rPr lang="en-US" sz="9600" b="1" dirty="0">
                <a:cs typeface="Calibri Light"/>
              </a:rPr>
              <a:t>Using OER at PSU</a:t>
            </a:r>
            <a:endParaRPr lang="en-US" sz="9600" dirty="0">
              <a:cs typeface="Calibri Ligh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33799" y="2829152"/>
            <a:ext cx="8098972" cy="1655762"/>
          </a:xfrm>
        </p:spPr>
        <p:txBody>
          <a:bodyPr vert="horz" lIns="91440" tIns="45720" rIns="91440" bIns="45720" rtlCol="0" anchor="t">
            <a:noAutofit/>
          </a:bodyPr>
          <a:lstStyle/>
          <a:p>
            <a:pPr algn="ctr"/>
            <a:r>
              <a:rPr lang="en-US" sz="2400" dirty="0">
                <a:cs typeface="Calibri"/>
              </a:rPr>
              <a:t>By Ruth Monnier, Learning Outreach Librarian</a:t>
            </a:r>
            <a:endParaRPr lang="en-US" dirty="0"/>
          </a:p>
          <a:p>
            <a:pPr algn="ctr"/>
            <a:r>
              <a:rPr lang="en-US" sz="2400" dirty="0">
                <a:cs typeface="Calibri"/>
              </a:rPr>
              <a:t>&amp;</a:t>
            </a:r>
          </a:p>
          <a:p>
            <a:pPr algn="ctr"/>
            <a:r>
              <a:rPr lang="en-US" sz="2400" dirty="0">
                <a:cs typeface="Calibri"/>
              </a:rPr>
              <a:t>Kristen Livingston, </a:t>
            </a:r>
            <a:r>
              <a:rPr lang="en-US" sz="2400" dirty="0">
                <a:ea typeface="+mn-lt"/>
                <a:cs typeface="+mn-lt"/>
              </a:rPr>
              <a:t>Assistant Professor</a:t>
            </a:r>
            <a:r>
              <a:rPr lang="en-US" sz="2400" dirty="0">
                <a:cs typeface="Calibri"/>
              </a:rPr>
              <a:t> </a:t>
            </a:r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6CDE4665-8DF7-1EA5-01B9-7A9EDFB0CC28}"/>
              </a:ext>
            </a:extLst>
          </p:cNvPr>
          <p:cNvSpPr txBox="1">
            <a:spLocks/>
          </p:cNvSpPr>
          <p:nvPr/>
        </p:nvSpPr>
        <p:spPr>
          <a:xfrm>
            <a:off x="10006532" y="6108314"/>
            <a:ext cx="1951106" cy="42471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>
                <a:cs typeface="Calibri"/>
              </a:rPr>
              <a:t>CC BY-SA 4.0</a:t>
            </a:r>
            <a:endParaRPr lang="en-US"/>
          </a:p>
        </p:txBody>
      </p:sp>
      <p:pic>
        <p:nvPicPr>
          <p:cNvPr id="7" name="Picture 7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79CA8AA7-DA67-5FD8-8D91-7B5673BD301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43900" y="5960782"/>
            <a:ext cx="1790700" cy="6290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62218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8EBCFA-7D51-BBF1-E415-0E7A040611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1" y="119743"/>
            <a:ext cx="10131425" cy="1456267"/>
          </a:xfrm>
        </p:spPr>
        <p:txBody>
          <a:bodyPr>
            <a:normAutofit/>
          </a:bodyPr>
          <a:lstStyle/>
          <a:p>
            <a:r>
              <a:rPr lang="en-US" sz="5400">
                <a:cs typeface="Calibri Light"/>
              </a:rPr>
              <a:t>Showcasing &amp; Marketing OER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8F82A6-8749-0CE3-F1C3-BF5CD94482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1380068"/>
            <a:ext cx="10131425" cy="4411132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z="2200">
                <a:cs typeface="Calibri"/>
              </a:rPr>
              <a:t>Creative Commons Licensing </a:t>
            </a:r>
          </a:p>
          <a:p>
            <a:pPr lvl="1">
              <a:spcAft>
                <a:spcPts val="500"/>
              </a:spcAft>
            </a:pPr>
            <a:r>
              <a:rPr lang="en-US" sz="2200">
                <a:cs typeface="Calibri"/>
              </a:rPr>
              <a:t>Decide which CC license is appropriate for the work you wish to distribute</a:t>
            </a:r>
          </a:p>
          <a:p>
            <a:pPr lvl="2">
              <a:spcAft>
                <a:spcPts val="500"/>
              </a:spcAft>
            </a:pPr>
            <a:r>
              <a:rPr lang="en-US" sz="2200">
                <a:cs typeface="Calibri"/>
              </a:rPr>
              <a:t>CC0 – waive interests worldwide</a:t>
            </a:r>
          </a:p>
          <a:p>
            <a:pPr lvl="2">
              <a:spcAft>
                <a:spcPts val="500"/>
              </a:spcAft>
            </a:pPr>
            <a:r>
              <a:rPr lang="en-US" sz="2200" dirty="0">
                <a:cs typeface="Calibri"/>
              </a:rPr>
              <a:t>Public</a:t>
            </a:r>
            <a:r>
              <a:rPr lang="en-US" sz="2200">
                <a:cs typeface="Calibri"/>
              </a:rPr>
              <a:t> Domain Mark- free of known copyright restrictions</a:t>
            </a:r>
            <a:endParaRPr lang="en-US">
              <a:cs typeface="Calibri"/>
            </a:endParaRPr>
          </a:p>
          <a:p>
            <a:pPr lvl="2">
              <a:spcAft>
                <a:spcPts val="500"/>
              </a:spcAft>
              <a:buClr>
                <a:srgbClr val="FFFFFF"/>
              </a:buClr>
            </a:pPr>
            <a:r>
              <a:rPr lang="en-US" sz="2200">
                <a:cs typeface="Calibri"/>
              </a:rPr>
              <a:t>Important</a:t>
            </a:r>
            <a:r>
              <a:rPr lang="en-US" sz="2200" dirty="0">
                <a:cs typeface="Calibri"/>
              </a:rPr>
              <a:t> because licensing your product could determine HOW a user interacts with it.</a:t>
            </a:r>
            <a:endParaRPr lang="en-US">
              <a:cs typeface="Calibri"/>
            </a:endParaRPr>
          </a:p>
          <a:p>
            <a:r>
              <a:rPr lang="en-US" sz="2200">
                <a:cs typeface="Calibri"/>
              </a:rPr>
              <a:t>Advocating benefits of OER (to students and faculty)</a:t>
            </a:r>
          </a:p>
          <a:p>
            <a:pPr lvl="1">
              <a:spcAft>
                <a:spcPts val="500"/>
              </a:spcAft>
            </a:pPr>
            <a:r>
              <a:rPr lang="en-US" sz="2200">
                <a:cs typeface="Calibri"/>
              </a:rPr>
              <a:t>Proof is in the pudding </a:t>
            </a:r>
          </a:p>
          <a:p>
            <a:pPr lvl="2" indent="-514350">
              <a:spcAft>
                <a:spcPts val="500"/>
              </a:spcAft>
            </a:pPr>
            <a:r>
              <a:rPr lang="en-US" sz="2200">
                <a:cs typeface="Calibri"/>
              </a:rPr>
              <a:t>Measure student success in your classroom</a:t>
            </a:r>
          </a:p>
          <a:p>
            <a:pPr lvl="2" indent="-514350">
              <a:spcAft>
                <a:spcPts val="500"/>
              </a:spcAft>
            </a:pPr>
            <a:r>
              <a:rPr lang="en-US" sz="2200">
                <a:cs typeface="Calibri"/>
              </a:rPr>
              <a:t>Share materials</a:t>
            </a:r>
          </a:p>
          <a:p>
            <a:pPr lvl="2" indent="-514350">
              <a:spcAft>
                <a:spcPts val="500"/>
              </a:spcAft>
            </a:pPr>
            <a:r>
              <a:rPr lang="en-US" sz="2200">
                <a:cs typeface="Calibri"/>
              </a:rPr>
              <a:t>Make friends with your campus librarian</a:t>
            </a:r>
          </a:p>
          <a:p>
            <a:pPr lvl="2" indent="-514350">
              <a:spcAft>
                <a:spcPts val="500"/>
              </a:spcAft>
            </a:pPr>
            <a:r>
              <a:rPr lang="en-US" sz="2200">
                <a:cs typeface="Calibri"/>
              </a:rPr>
              <a:t>Cost/benefit breakdown</a:t>
            </a:r>
          </a:p>
          <a:p>
            <a:pPr lvl="2" indent="-514350">
              <a:spcAft>
                <a:spcPts val="500"/>
              </a:spcAft>
            </a:pPr>
            <a:r>
              <a:rPr lang="en-US" sz="2200">
                <a:cs typeface="Calibri"/>
              </a:rPr>
              <a:t>Professional Development/Conference Exposure</a:t>
            </a:r>
          </a:p>
          <a:p>
            <a:pPr lvl="2" indent="-514350"/>
            <a:endParaRPr lang="en-US" sz="2200">
              <a:cs typeface="Calibri"/>
            </a:endParaRPr>
          </a:p>
          <a:p>
            <a:pPr lvl="3"/>
            <a:endParaRPr lang="en-US" sz="2200">
              <a:cs typeface="Calibri"/>
            </a:endParaRPr>
          </a:p>
          <a:p>
            <a:endParaRPr lang="en-US" sz="220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9268789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1A721B-2A9A-BEF5-AD88-956E504B3A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1" y="261257"/>
            <a:ext cx="10131425" cy="1456267"/>
          </a:xfrm>
        </p:spPr>
        <p:txBody>
          <a:bodyPr>
            <a:normAutofit/>
          </a:bodyPr>
          <a:lstStyle/>
          <a:p>
            <a:r>
              <a:rPr lang="en-US" sz="5400">
                <a:cs typeface="Calibri Light"/>
              </a:rPr>
              <a:t>Tips &amp; Tricks for Finding OER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578B59-71E6-AE04-E215-FB40D501F4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1510696"/>
            <a:ext cx="10131425" cy="4280504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344170" indent="-344170">
              <a:lnSpc>
                <a:spcPct val="100000"/>
              </a:lnSpc>
            </a:pPr>
            <a:r>
              <a:rPr lang="en-US" sz="2200">
                <a:latin typeface="Arial"/>
                <a:cs typeface="Arial"/>
              </a:rPr>
              <a:t>Searching </a:t>
            </a:r>
            <a:endParaRPr lang="en-US" sz="2200">
              <a:ea typeface="+mn-lt"/>
              <a:cs typeface="+mn-lt"/>
            </a:endParaRPr>
          </a:p>
          <a:p>
            <a:pPr marL="795020" lvl="1" indent="-337820">
              <a:lnSpc>
                <a:spcPct val="100000"/>
              </a:lnSpc>
            </a:pPr>
            <a:r>
              <a:rPr lang="en-US" sz="2200">
                <a:latin typeface="Arial"/>
                <a:cs typeface="Arial"/>
              </a:rPr>
              <a:t>What is your purpose?</a:t>
            </a:r>
            <a:endParaRPr lang="en-US" sz="2200">
              <a:ea typeface="+mn-lt"/>
              <a:cs typeface="+mn-lt"/>
            </a:endParaRPr>
          </a:p>
          <a:p>
            <a:pPr marL="795020" lvl="1" indent="-337820">
              <a:lnSpc>
                <a:spcPct val="100000"/>
              </a:lnSpc>
            </a:pPr>
            <a:r>
              <a:rPr lang="en-US" sz="2200">
                <a:latin typeface="Arial"/>
                <a:cs typeface="Arial"/>
              </a:rPr>
              <a:t>“Public Domain”</a:t>
            </a:r>
            <a:endParaRPr lang="en-US" sz="2200">
              <a:ea typeface="+mn-lt"/>
              <a:cs typeface="+mn-lt"/>
            </a:endParaRPr>
          </a:p>
          <a:p>
            <a:pPr marL="795020" lvl="1" indent="-337820">
              <a:lnSpc>
                <a:spcPct val="100000"/>
              </a:lnSpc>
            </a:pPr>
            <a:r>
              <a:rPr lang="en-US" sz="2200">
                <a:latin typeface="Arial"/>
                <a:cs typeface="Arial"/>
              </a:rPr>
              <a:t>Multiple repositories at once with MOM</a:t>
            </a:r>
            <a:endParaRPr lang="en-US" sz="2200">
              <a:ea typeface="+mn-lt"/>
              <a:cs typeface="+mn-lt"/>
            </a:endParaRPr>
          </a:p>
          <a:p>
            <a:pPr marL="1258570" lvl="2" indent="-344170">
              <a:lnSpc>
                <a:spcPct val="100000"/>
              </a:lnSpc>
            </a:pPr>
            <a:r>
              <a:rPr lang="en-US" sz="2200">
                <a:latin typeface="Arial"/>
                <a:cs typeface="Arial"/>
                <a:hlinkClick r:id="rId2"/>
              </a:rPr>
              <a:t>https://oer.deepwebaccess.com/oer/desktop/en/search.html</a:t>
            </a:r>
            <a:endParaRPr lang="en-US" sz="2200">
              <a:ea typeface="+mn-lt"/>
              <a:cs typeface="+mn-lt"/>
            </a:endParaRPr>
          </a:p>
          <a:p>
            <a:pPr marL="795020" lvl="1" indent="-337820">
              <a:lnSpc>
                <a:spcPct val="100000"/>
              </a:lnSpc>
            </a:pPr>
            <a:r>
              <a:rPr lang="en-US" sz="2200">
                <a:latin typeface="Arial"/>
                <a:cs typeface="Arial"/>
              </a:rPr>
              <a:t>Use filters</a:t>
            </a:r>
            <a:endParaRPr lang="en-US" sz="2200">
              <a:ea typeface="+mn-lt"/>
              <a:cs typeface="+mn-lt"/>
            </a:endParaRPr>
          </a:p>
          <a:p>
            <a:pPr marL="344170" indent="-344170">
              <a:lnSpc>
                <a:spcPct val="100000"/>
              </a:lnSpc>
            </a:pPr>
            <a:r>
              <a:rPr lang="en-US" sz="2200">
                <a:latin typeface="Arial"/>
                <a:cs typeface="Arial"/>
              </a:rPr>
              <a:t>Places to Go: </a:t>
            </a:r>
            <a:endParaRPr lang="en-US" sz="2200">
              <a:ea typeface="+mn-lt"/>
              <a:cs typeface="+mn-lt"/>
            </a:endParaRPr>
          </a:p>
          <a:p>
            <a:pPr marL="795020" lvl="1" indent="-337820">
              <a:lnSpc>
                <a:spcPct val="100000"/>
              </a:lnSpc>
            </a:pPr>
            <a:r>
              <a:rPr lang="en-US" sz="2200">
                <a:latin typeface="Arial"/>
                <a:cs typeface="Arial"/>
              </a:rPr>
              <a:t>Canvas Commons</a:t>
            </a:r>
            <a:endParaRPr lang="en-US" sz="2200">
              <a:ea typeface="+mn-lt"/>
              <a:cs typeface="+mn-lt"/>
            </a:endParaRPr>
          </a:p>
          <a:p>
            <a:pPr marL="795020" lvl="1" indent="-337820"/>
            <a:r>
              <a:rPr lang="en-US" sz="2200">
                <a:latin typeface="Arial"/>
                <a:cs typeface="Arial"/>
                <a:hlinkClick r:id="rId3"/>
              </a:rPr>
              <a:t>OER Libguide</a:t>
            </a:r>
            <a:endParaRPr lang="en-US" sz="2200">
              <a:latin typeface="Arial"/>
              <a:ea typeface="+mn-lt"/>
              <a:cs typeface="Arial"/>
            </a:endParaRPr>
          </a:p>
          <a:p>
            <a:pPr marL="795020" lvl="1" indent="-337820">
              <a:spcBef>
                <a:spcPts val="500"/>
              </a:spcBef>
            </a:pPr>
            <a:r>
              <a:rPr lang="en-US" sz="2200">
                <a:latin typeface="Arial"/>
                <a:cs typeface="Arial"/>
                <a:hlinkClick r:id="rId4"/>
              </a:rPr>
              <a:t>CreativeCommons Search</a:t>
            </a:r>
            <a:r>
              <a:rPr lang="en-US" sz="2200">
                <a:latin typeface="Arial"/>
                <a:cs typeface="Arial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29162692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4117F0C1-BCBB-40C7-99D6-F703E7A4B5F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D1A5D8BC-B41A-4E96-91C4-D60F516225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0D321D5F-FA18-4271-9EAA-0BEA14116B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20D7618-A3E1-272A-D083-FE92478884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8457" y="531278"/>
            <a:ext cx="3211517" cy="5292579"/>
          </a:xfrm>
        </p:spPr>
        <p:txBody>
          <a:bodyPr>
            <a:normAutofit/>
          </a:bodyPr>
          <a:lstStyle/>
          <a:p>
            <a:pPr algn="ctr"/>
            <a:r>
              <a:rPr lang="en-US" sz="8000">
                <a:solidFill>
                  <a:srgbClr val="FFFFFF"/>
                </a:solidFill>
                <a:cs typeface="Calibri Light"/>
              </a:rPr>
              <a:t>Your Turn!</a:t>
            </a:r>
            <a:endParaRPr lang="en-US"/>
          </a:p>
        </p:txBody>
      </p:sp>
      <p:sp useBgFill="1">
        <p:nvSpPr>
          <p:cNvPr id="15" name="Freeform: Shape 14">
            <a:extLst>
              <a:ext uri="{FF2B5EF4-FFF2-40B4-BE49-F238E27FC236}">
                <a16:creationId xmlns:a16="http://schemas.microsoft.com/office/drawing/2014/main" id="{51287385-D3EA-47A8-A127-6061791ADB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White">
          <a:xfrm>
            <a:off x="4422108" y="0"/>
            <a:ext cx="7769892" cy="6858000"/>
          </a:xfrm>
          <a:custGeom>
            <a:avLst/>
            <a:gdLst>
              <a:gd name="connsiteX0" fmla="*/ 1779516 w 7769892"/>
              <a:gd name="connsiteY0" fmla="*/ 0 h 6837536"/>
              <a:gd name="connsiteX1" fmla="*/ 6454848 w 7769892"/>
              <a:gd name="connsiteY1" fmla="*/ 0 h 6837536"/>
              <a:gd name="connsiteX2" fmla="*/ 6511730 w 7769892"/>
              <a:gd name="connsiteY2" fmla="*/ 37905 h 6837536"/>
              <a:gd name="connsiteX3" fmla="*/ 7769892 w 7769892"/>
              <a:gd name="connsiteY3" fmla="*/ 1486041 h 6837536"/>
              <a:gd name="connsiteX4" fmla="*/ 7769892 w 7769892"/>
              <a:gd name="connsiteY4" fmla="*/ 5281056 h 6837536"/>
              <a:gd name="connsiteX5" fmla="*/ 6353475 w 7769892"/>
              <a:gd name="connsiteY5" fmla="*/ 6837536 h 6837536"/>
              <a:gd name="connsiteX6" fmla="*/ 1882727 w 7769892"/>
              <a:gd name="connsiteY6" fmla="*/ 6837536 h 6837536"/>
              <a:gd name="connsiteX7" fmla="*/ 0 w 7769892"/>
              <a:gd name="connsiteY7" fmla="*/ 3386463 h 6837536"/>
              <a:gd name="connsiteX8" fmla="*/ 1655292 w 7769892"/>
              <a:gd name="connsiteY8" fmla="*/ 88307 h 6837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769892" h="6837536">
                <a:moveTo>
                  <a:pt x="1779516" y="0"/>
                </a:moveTo>
                <a:lnTo>
                  <a:pt x="6454848" y="0"/>
                </a:lnTo>
                <a:lnTo>
                  <a:pt x="6511730" y="37905"/>
                </a:lnTo>
                <a:cubicBezTo>
                  <a:pt x="7036410" y="413592"/>
                  <a:pt x="7468976" y="909648"/>
                  <a:pt x="7769892" y="1486041"/>
                </a:cubicBezTo>
                <a:cubicBezTo>
                  <a:pt x="7769892" y="1486041"/>
                  <a:pt x="7769892" y="1486041"/>
                  <a:pt x="7769892" y="5281056"/>
                </a:cubicBezTo>
                <a:cubicBezTo>
                  <a:pt x="7437646" y="5916473"/>
                  <a:pt x="6953850" y="6452788"/>
                  <a:pt x="6353475" y="6837536"/>
                </a:cubicBezTo>
                <a:cubicBezTo>
                  <a:pt x="6353475" y="6837536"/>
                  <a:pt x="6353475" y="6837536"/>
                  <a:pt x="1882727" y="6837536"/>
                </a:cubicBezTo>
                <a:cubicBezTo>
                  <a:pt x="751925" y="6103017"/>
                  <a:pt x="0" y="4832183"/>
                  <a:pt x="0" y="3386463"/>
                </a:cubicBezTo>
                <a:cubicBezTo>
                  <a:pt x="0" y="2036566"/>
                  <a:pt x="651406" y="838748"/>
                  <a:pt x="1655292" y="88307"/>
                </a:cubicBezTo>
                <a:close/>
              </a:path>
            </a:pathLst>
          </a:custGeom>
          <a:ln w="50800" cap="sq" cmpd="dbl">
            <a:noFill/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vert="horz" wrap="square" lIns="91440" tIns="45720" rIns="91440" bIns="45720" rtlCol="0" anchor="t">
            <a:noAutofit/>
          </a:bodyPr>
          <a:lstStyle/>
          <a:p>
            <a:pPr algn="ctr"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None/>
            </a:pPr>
            <a:endParaRPr lang="en-US" sz="1600" cap="all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9F660148-DC71-BFE2-07DA-0A8A20AFECA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01611799"/>
              </p:ext>
            </p:extLst>
          </p:nvPr>
        </p:nvGraphicFramePr>
        <p:xfrm>
          <a:off x="5617029" y="793820"/>
          <a:ext cx="5741534" cy="517098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51198152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B65B5E-2C4E-D2BD-565D-49713BCD75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>
                <a:cs typeface="Calibri Light"/>
              </a:rPr>
              <a:t>Wrap-Up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F81124-FDC5-2AA5-512C-3E93A54BFE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Autofit/>
          </a:bodyPr>
          <a:lstStyle/>
          <a:p>
            <a:r>
              <a:rPr lang="en-US" sz="4000" dirty="0">
                <a:cs typeface="Calibri"/>
              </a:rPr>
              <a:t>What is your takeaway? </a:t>
            </a:r>
          </a:p>
          <a:p>
            <a:endParaRPr lang="en-US" sz="3200">
              <a:cs typeface="Calibri"/>
            </a:endParaRPr>
          </a:p>
          <a:p>
            <a:pPr marL="0" indent="0">
              <a:buNone/>
            </a:pPr>
            <a:endParaRPr lang="en-US" sz="3200">
              <a:cs typeface="Calibri"/>
            </a:endParaRPr>
          </a:p>
          <a:p>
            <a:pPr lvl="1"/>
            <a:endParaRPr lang="en-US" sz="3200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1323736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F937C2-C71D-1663-F874-3E06578128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7360" y="262218"/>
            <a:ext cx="10131425" cy="1456267"/>
          </a:xfrm>
        </p:spPr>
        <p:txBody>
          <a:bodyPr>
            <a:normAutofit/>
          </a:bodyPr>
          <a:lstStyle/>
          <a:p>
            <a:r>
              <a:rPr lang="en-US" sz="5400">
                <a:cs typeface="Calibri Light"/>
              </a:rPr>
              <a:t>Introductions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E566BC-6503-2901-D807-E8631E2C7A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1604185"/>
            <a:ext cx="10725336" cy="4187015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4400" dirty="0">
                <a:cs typeface="Calibri"/>
              </a:rPr>
              <a:t>Who is in the room where it is happening? </a:t>
            </a:r>
          </a:p>
          <a:p>
            <a:pPr lvl="1" indent="-337820"/>
            <a:r>
              <a:rPr lang="en-US" sz="4400" dirty="0">
                <a:cs typeface="Calibri"/>
              </a:rPr>
              <a:t>Share your name, department, and your </a:t>
            </a:r>
            <a:r>
              <a:rPr lang="en-US" sz="4400" dirty="0">
                <a:ea typeface="+mn-lt"/>
                <a:cs typeface="+mn-lt"/>
              </a:rPr>
              <a:t>familiarity with OER </a:t>
            </a:r>
          </a:p>
        </p:txBody>
      </p:sp>
      <p:pic>
        <p:nvPicPr>
          <p:cNvPr id="4" name="Picture 4" descr="A picture containing text, outdoor&#10;&#10;Description automatically generated">
            <a:extLst>
              <a:ext uri="{FF2B5EF4-FFF2-40B4-BE49-F238E27FC236}">
                <a16:creationId xmlns:a16="http://schemas.microsoft.com/office/drawing/2014/main" id="{817BC422-F83A-D925-BA5A-B804C6AC0D1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13006" y="3090023"/>
            <a:ext cx="2352675" cy="3143250"/>
          </a:xfrm>
          <a:prstGeom prst="rect">
            <a:avLst/>
          </a:prstGeom>
        </p:spPr>
      </p:pic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D2647386-BC93-0242-BB5B-FD2E4DFB91A1}"/>
              </a:ext>
            </a:extLst>
          </p:cNvPr>
          <p:cNvSpPr txBox="1">
            <a:spLocks/>
          </p:cNvSpPr>
          <p:nvPr/>
        </p:nvSpPr>
        <p:spPr>
          <a:xfrm>
            <a:off x="9433112" y="6238937"/>
            <a:ext cx="2724337" cy="62354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85750" indent="-28575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2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2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2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2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2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2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200">
                <a:ea typeface="+mn-lt"/>
                <a:cs typeface="+mn-lt"/>
              </a:rPr>
              <a:t>"Hamilton on Broadway in NYC" by Lori L. Stalteri is licensed under CC BY 2.0.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63330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0EF39B-FE9F-513B-485C-520CD7C822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7007" y="251012"/>
            <a:ext cx="10131425" cy="1142502"/>
          </a:xfrm>
        </p:spPr>
        <p:txBody>
          <a:bodyPr>
            <a:normAutofit/>
          </a:bodyPr>
          <a:lstStyle/>
          <a:p>
            <a:r>
              <a:rPr lang="en-US" sz="5400">
                <a:cs typeface="Calibri Light"/>
              </a:rPr>
              <a:t>What is OER?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0BD99F-2B01-D5C8-ADC6-C9D75F1F78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13784"/>
            <a:ext cx="10806952" cy="4963179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344170" indent="-344170">
              <a:lnSpc>
                <a:spcPct val="120000"/>
              </a:lnSpc>
              <a:spcAft>
                <a:spcPts val="600"/>
              </a:spcAft>
            </a:pPr>
            <a:r>
              <a:rPr lang="en-US" sz="2200">
                <a:latin typeface="Arial"/>
                <a:ea typeface="+mn-lt"/>
                <a:cs typeface="Arial"/>
              </a:rPr>
              <a:t>“Open Educational Resources (OER) are </a:t>
            </a:r>
            <a:r>
              <a:rPr lang="en-US" sz="2200" b="1">
                <a:latin typeface="Arial"/>
                <a:ea typeface="+mn-lt"/>
                <a:cs typeface="Arial"/>
              </a:rPr>
              <a:t>teaching, learning, and research materials</a:t>
            </a:r>
            <a:r>
              <a:rPr lang="en-US" sz="2200">
                <a:latin typeface="Arial"/>
                <a:ea typeface="+mn-lt"/>
                <a:cs typeface="Arial"/>
              </a:rPr>
              <a:t> that are either (a) in the public domain or (b) licensed in a manner that provides everyone with free and perpetual permission to engage in the 5R activities.” </a:t>
            </a:r>
            <a:endParaRPr lang="en-US" sz="2200">
              <a:ea typeface="+mn-lt"/>
              <a:cs typeface="+mn-lt"/>
            </a:endParaRPr>
          </a:p>
          <a:p>
            <a:pPr marL="344170" indent="-344170">
              <a:lnSpc>
                <a:spcPct val="120000"/>
              </a:lnSpc>
              <a:spcAft>
                <a:spcPts val="600"/>
              </a:spcAft>
            </a:pPr>
            <a:r>
              <a:rPr lang="en-US" sz="2200">
                <a:latin typeface="Arial"/>
                <a:ea typeface="+mn-lt"/>
                <a:cs typeface="Arial"/>
              </a:rPr>
              <a:t>The 5 Rs: </a:t>
            </a:r>
            <a:endParaRPr lang="en-US" sz="2200">
              <a:ea typeface="+mn-lt"/>
              <a:cs typeface="+mn-lt"/>
            </a:endParaRPr>
          </a:p>
          <a:p>
            <a:pPr marL="795020" lvl="1" indent="-337820">
              <a:lnSpc>
                <a:spcPct val="120000"/>
              </a:lnSpc>
              <a:spcBef>
                <a:spcPts val="0"/>
              </a:spcBef>
              <a:spcAft>
                <a:spcPts val="200"/>
              </a:spcAft>
            </a:pPr>
            <a:r>
              <a:rPr lang="en-US" sz="2200" b="1">
                <a:latin typeface="Arial"/>
                <a:ea typeface="+mn-lt"/>
                <a:cs typeface="Arial"/>
              </a:rPr>
              <a:t>Retain</a:t>
            </a:r>
            <a:r>
              <a:rPr lang="en-US" sz="2200">
                <a:latin typeface="Arial"/>
                <a:ea typeface="+mn-lt"/>
                <a:cs typeface="Arial"/>
              </a:rPr>
              <a:t> – make, own, and control a copy of the resource</a:t>
            </a:r>
            <a:endParaRPr lang="en-US" sz="2200">
              <a:ea typeface="+mn-lt"/>
              <a:cs typeface="+mn-lt"/>
            </a:endParaRPr>
          </a:p>
          <a:p>
            <a:pPr marL="795020" lvl="1" indent="-337820">
              <a:lnSpc>
                <a:spcPct val="120000"/>
              </a:lnSpc>
              <a:spcBef>
                <a:spcPts val="0"/>
              </a:spcBef>
              <a:spcAft>
                <a:spcPts val="200"/>
              </a:spcAft>
            </a:pPr>
            <a:r>
              <a:rPr lang="en-US" sz="2200" b="1">
                <a:latin typeface="Arial"/>
                <a:ea typeface="+mn-lt"/>
                <a:cs typeface="Arial"/>
              </a:rPr>
              <a:t>Reuse</a:t>
            </a:r>
            <a:r>
              <a:rPr lang="en-US" sz="2200">
                <a:latin typeface="Arial"/>
                <a:ea typeface="+mn-lt"/>
                <a:cs typeface="Arial"/>
              </a:rPr>
              <a:t> – use your original, revised, or remixed copy of the resource publicly</a:t>
            </a:r>
            <a:endParaRPr lang="en-US" sz="2200">
              <a:ea typeface="+mn-lt"/>
              <a:cs typeface="+mn-lt"/>
            </a:endParaRPr>
          </a:p>
          <a:p>
            <a:pPr marL="795020" lvl="1" indent="-337820">
              <a:lnSpc>
                <a:spcPct val="120000"/>
              </a:lnSpc>
              <a:spcBef>
                <a:spcPts val="0"/>
              </a:spcBef>
              <a:spcAft>
                <a:spcPts val="200"/>
              </a:spcAft>
            </a:pPr>
            <a:r>
              <a:rPr lang="en-US" sz="2200" b="1">
                <a:latin typeface="Arial"/>
                <a:ea typeface="+mn-lt"/>
                <a:cs typeface="Arial"/>
              </a:rPr>
              <a:t>Revise</a:t>
            </a:r>
            <a:r>
              <a:rPr lang="en-US" sz="2200">
                <a:latin typeface="Arial"/>
                <a:ea typeface="+mn-lt"/>
                <a:cs typeface="Arial"/>
              </a:rPr>
              <a:t> – edit, adapt, and modify your copy of the resource</a:t>
            </a:r>
            <a:endParaRPr lang="en-US" sz="2200">
              <a:ea typeface="+mn-lt"/>
              <a:cs typeface="+mn-lt"/>
            </a:endParaRPr>
          </a:p>
          <a:p>
            <a:pPr marL="795020" lvl="1" indent="-337820">
              <a:lnSpc>
                <a:spcPct val="120000"/>
              </a:lnSpc>
              <a:spcBef>
                <a:spcPts val="0"/>
              </a:spcBef>
              <a:spcAft>
                <a:spcPts val="200"/>
              </a:spcAft>
            </a:pPr>
            <a:r>
              <a:rPr lang="en-US" sz="2200" b="1">
                <a:latin typeface="Arial"/>
                <a:ea typeface="+mn-lt"/>
                <a:cs typeface="Arial"/>
              </a:rPr>
              <a:t>Remix </a:t>
            </a:r>
            <a:r>
              <a:rPr lang="en-US" sz="2200">
                <a:latin typeface="Arial"/>
                <a:ea typeface="+mn-lt"/>
                <a:cs typeface="Arial"/>
              </a:rPr>
              <a:t>– combine your original or revised copy of the resource with other existing material to create something new</a:t>
            </a:r>
            <a:endParaRPr lang="en-US" sz="2200">
              <a:ea typeface="+mn-lt"/>
              <a:cs typeface="+mn-lt"/>
            </a:endParaRPr>
          </a:p>
          <a:p>
            <a:pPr marL="795020" lvl="1" indent="-337820">
              <a:lnSpc>
                <a:spcPct val="120000"/>
              </a:lnSpc>
              <a:spcBef>
                <a:spcPts val="0"/>
              </a:spcBef>
              <a:spcAft>
                <a:spcPts val="200"/>
              </a:spcAft>
            </a:pPr>
            <a:r>
              <a:rPr lang="en-US" sz="2200" b="1">
                <a:latin typeface="Arial"/>
                <a:ea typeface="+mn-lt"/>
                <a:cs typeface="Arial"/>
              </a:rPr>
              <a:t>Redistribute</a:t>
            </a:r>
            <a:r>
              <a:rPr lang="en-US" sz="2200">
                <a:latin typeface="Arial"/>
                <a:ea typeface="+mn-lt"/>
                <a:cs typeface="Arial"/>
              </a:rPr>
              <a:t> – share copies of your original, revised, or remixed copy of the resource with others</a:t>
            </a:r>
            <a:endParaRPr lang="en-US" sz="2200">
              <a:cs typeface="Calibri" panose="020F0502020204030204"/>
            </a:endParaRPr>
          </a:p>
        </p:txBody>
      </p:sp>
      <p:sp>
        <p:nvSpPr>
          <p:cNvPr id="16" name="Title 1">
            <a:extLst>
              <a:ext uri="{FF2B5EF4-FFF2-40B4-BE49-F238E27FC236}">
                <a16:creationId xmlns:a16="http://schemas.microsoft.com/office/drawing/2014/main" id="{06831B0F-33DD-AA1A-EDEA-C83AF2834C9B}"/>
              </a:ext>
            </a:extLst>
          </p:cNvPr>
          <p:cNvSpPr txBox="1">
            <a:spLocks/>
          </p:cNvSpPr>
          <p:nvPr/>
        </p:nvSpPr>
        <p:spPr>
          <a:xfrm>
            <a:off x="3987053" y="6342529"/>
            <a:ext cx="8103161" cy="63823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sz="1800">
                <a:cs typeface="Calibri Light"/>
              </a:rPr>
              <a:t>From </a:t>
            </a:r>
            <a:r>
              <a:rPr lang="en-US" sz="1800">
                <a:ea typeface="+mj-lt"/>
                <a:cs typeface="+mj-lt"/>
              </a:rPr>
              <a:t>https://creativecommons.org/about/program-areas/education-oer</a:t>
            </a:r>
            <a:endParaRPr lang="en-US" sz="1800">
              <a:cs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1968069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1709A45-C6F3-4CEE-AA0F-887FAC5CAE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E0EF39B-FE9F-513B-485C-520CD7C822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1" y="533400"/>
            <a:ext cx="10820400" cy="1177092"/>
          </a:xfrm>
        </p:spPr>
        <p:txBody>
          <a:bodyPr anchor="b">
            <a:normAutofit/>
          </a:bodyPr>
          <a:lstStyle/>
          <a:p>
            <a:pPr algn="ctr"/>
            <a:r>
              <a:rPr lang="en-US" sz="5400">
                <a:cs typeface="Calibri Light"/>
              </a:rPr>
              <a:t>What is OER?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26E963D7-0A73-484A-B8A2-DDBFEA123C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845629" y="1850077"/>
            <a:ext cx="500743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0BD99F-2B01-D5C8-ADC6-C9D75F1F78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2243892"/>
            <a:ext cx="10820400" cy="3547308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344170" indent="-344170">
              <a:spcAft>
                <a:spcPts val="600"/>
              </a:spcAft>
            </a:pPr>
            <a:r>
              <a:rPr lang="en-US" sz="4400" dirty="0">
                <a:latin typeface="Arial"/>
                <a:cs typeface="Arial"/>
              </a:rPr>
              <a:t>What formats are included? </a:t>
            </a:r>
          </a:p>
        </p:txBody>
      </p:sp>
    </p:spTree>
    <p:extLst>
      <p:ext uri="{BB962C8B-B14F-4D97-AF65-F5344CB8AC3E}">
        <p14:creationId xmlns:p14="http://schemas.microsoft.com/office/powerpoint/2010/main" val="30491815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0EF39B-FE9F-513B-485C-520CD7C822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770" y="-85165"/>
            <a:ext cx="5741641" cy="1641987"/>
          </a:xfrm>
        </p:spPr>
        <p:txBody>
          <a:bodyPr>
            <a:noAutofit/>
          </a:bodyPr>
          <a:lstStyle/>
          <a:p>
            <a:r>
              <a:rPr lang="en-US" sz="5400">
                <a:cs typeface="Calibri Light"/>
              </a:rPr>
              <a:t>Signposts of OER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0BD99F-2B01-D5C8-ADC6-C9D75F1F78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630770" y="1299088"/>
            <a:ext cx="2917760" cy="5173139"/>
          </a:xfrm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pPr>
              <a:spcAft>
                <a:spcPts val="600"/>
              </a:spcAft>
            </a:pPr>
            <a:r>
              <a:rPr lang="en-US" sz="4000">
                <a:ea typeface="+mn-lt"/>
                <a:cs typeface="+mn-lt"/>
              </a:rPr>
              <a:t>CC Licenses</a:t>
            </a:r>
          </a:p>
          <a:p>
            <a:pPr>
              <a:spcAft>
                <a:spcPts val="600"/>
              </a:spcAft>
              <a:buClr>
                <a:srgbClr val="FFFFFF"/>
              </a:buClr>
            </a:pPr>
            <a:endParaRPr lang="en-US">
              <a:ea typeface="+mn-lt"/>
              <a:cs typeface="+mn-lt"/>
            </a:endParaRPr>
          </a:p>
          <a:p>
            <a:pPr>
              <a:spcAft>
                <a:spcPts val="600"/>
              </a:spcAft>
              <a:buClr>
                <a:srgbClr val="FFFFFF"/>
              </a:buClr>
            </a:pPr>
            <a:endParaRPr lang="en-US">
              <a:ea typeface="+mn-lt"/>
              <a:cs typeface="+mn-lt"/>
            </a:endParaRPr>
          </a:p>
          <a:p>
            <a:pPr>
              <a:spcAft>
                <a:spcPts val="600"/>
              </a:spcAft>
              <a:buClr>
                <a:srgbClr val="FFFFFF"/>
              </a:buClr>
            </a:pPr>
            <a:endParaRPr lang="en-US">
              <a:ea typeface="+mn-lt"/>
              <a:cs typeface="+mn-lt"/>
            </a:endParaRPr>
          </a:p>
          <a:p>
            <a:pPr>
              <a:spcAft>
                <a:spcPts val="600"/>
              </a:spcAft>
              <a:buClr>
                <a:srgbClr val="FFFFFF"/>
              </a:buClr>
            </a:pPr>
            <a:endParaRPr lang="en-US">
              <a:ea typeface="+mn-lt"/>
              <a:cs typeface="+mn-lt"/>
            </a:endParaRPr>
          </a:p>
          <a:p>
            <a:pPr>
              <a:spcAft>
                <a:spcPts val="600"/>
              </a:spcAft>
              <a:buClr>
                <a:srgbClr val="FFFFFF"/>
              </a:buClr>
            </a:pPr>
            <a:endParaRPr lang="en-US">
              <a:ea typeface="+mn-lt"/>
              <a:cs typeface="+mn-lt"/>
            </a:endParaRPr>
          </a:p>
          <a:p>
            <a:pPr>
              <a:spcAft>
                <a:spcPts val="600"/>
              </a:spcAft>
              <a:buClr>
                <a:srgbClr val="FFFFFF"/>
              </a:buClr>
            </a:pPr>
            <a:endParaRPr lang="en-US">
              <a:ea typeface="+mn-lt"/>
              <a:cs typeface="+mn-lt"/>
            </a:endParaRPr>
          </a:p>
          <a:p>
            <a:pPr>
              <a:spcAft>
                <a:spcPts val="600"/>
              </a:spcAft>
              <a:buClr>
                <a:srgbClr val="FFFFFF"/>
              </a:buClr>
            </a:pPr>
            <a:endParaRPr lang="en-US">
              <a:ea typeface="+mn-lt"/>
              <a:cs typeface="+mn-lt"/>
            </a:endParaRPr>
          </a:p>
          <a:p>
            <a:pPr>
              <a:spcAft>
                <a:spcPts val="600"/>
              </a:spcAft>
              <a:buClr>
                <a:srgbClr val="FFFFFF"/>
              </a:buClr>
            </a:pPr>
            <a:endParaRPr lang="en-US">
              <a:ea typeface="+mn-lt"/>
              <a:cs typeface="+mn-lt"/>
            </a:endParaRPr>
          </a:p>
          <a:p>
            <a:pPr>
              <a:spcAft>
                <a:spcPts val="600"/>
              </a:spcAft>
              <a:buClr>
                <a:srgbClr val="FFFFFF"/>
              </a:buClr>
            </a:pPr>
            <a:endParaRPr lang="en-US">
              <a:ea typeface="+mn-lt"/>
              <a:cs typeface="+mn-lt"/>
            </a:endParaRPr>
          </a:p>
          <a:p>
            <a:pPr>
              <a:spcAft>
                <a:spcPts val="600"/>
              </a:spcAft>
              <a:buClr>
                <a:srgbClr val="FFFFFF"/>
              </a:buClr>
            </a:pPr>
            <a:endParaRPr lang="en-US">
              <a:ea typeface="+mn-lt"/>
              <a:cs typeface="+mn-lt"/>
            </a:endParaRPr>
          </a:p>
          <a:p>
            <a:pPr>
              <a:spcAft>
                <a:spcPts val="600"/>
              </a:spcAft>
              <a:buClr>
                <a:srgbClr val="FFFFFF"/>
              </a:buClr>
            </a:pPr>
            <a:endParaRPr lang="en-US">
              <a:ea typeface="+mn-lt"/>
              <a:cs typeface="+mn-lt"/>
            </a:endParaRPr>
          </a:p>
          <a:p>
            <a:pPr marL="0" indent="0">
              <a:spcAft>
                <a:spcPts val="600"/>
              </a:spcAft>
              <a:buNone/>
            </a:pPr>
            <a:r>
              <a:rPr lang="en-US">
                <a:ea typeface="+mn-lt"/>
                <a:cs typeface="+mn-lt"/>
              </a:rPr>
              <a:t>"Creative Commons Licenses Infographic" by ricardo56 is licensed under CC BY-SA 2.0</a:t>
            </a:r>
            <a:endParaRPr lang="en-US">
              <a:latin typeface="Calibri"/>
              <a:cs typeface="Calibri"/>
            </a:endParaRPr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58D25ABA-929D-862A-5872-EE679BB246F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3107" y="1255000"/>
            <a:ext cx="7833921" cy="5441769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5365509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27F723A5-AB15-0330-FB9C-47C0FCEB2CBA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4412" r="50531" b="-3"/>
          <a:stretch/>
        </p:blipFill>
        <p:spPr>
          <a:xfrm>
            <a:off x="20" y="975"/>
            <a:ext cx="4635988" cy="6858000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90AB45-681D-A5D5-E37C-F89C190BD0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66344" y="238370"/>
            <a:ext cx="6794780" cy="6392702"/>
          </a:xfrm>
        </p:spPr>
        <p:txBody>
          <a:bodyPr vert="horz" lIns="91440" tIns="45720" rIns="91440" bIns="45720" rtlCol="0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4000">
                <a:cs typeface="Calibri"/>
                <a:hlinkClick r:id="rId4"/>
              </a:rPr>
              <a:t>Selecting a text</a:t>
            </a:r>
            <a:endParaRPr lang="en-US" sz="4000">
              <a:cs typeface="Calibri"/>
            </a:endParaRPr>
          </a:p>
          <a:p>
            <a:pPr marL="971550" lvl="1" indent="-514350">
              <a:lnSpc>
                <a:spcPct val="90000"/>
              </a:lnSpc>
              <a:buAutoNum type="arabicPeriod"/>
            </a:pPr>
            <a:r>
              <a:rPr lang="en-US" sz="2200">
                <a:cs typeface="Calibri"/>
              </a:rPr>
              <a:t>As you suggest for your students, always double check authors, contents, for credibility.</a:t>
            </a:r>
          </a:p>
          <a:p>
            <a:pPr lvl="3">
              <a:lnSpc>
                <a:spcPct val="90000"/>
              </a:lnSpc>
            </a:pPr>
            <a:r>
              <a:rPr lang="en-US" sz="2200">
                <a:ea typeface="+mn-lt"/>
                <a:cs typeface="+mn-lt"/>
              </a:rPr>
              <a:t>Accuracy</a:t>
            </a:r>
            <a:endParaRPr lang="en-US" sz="2200">
              <a:cs typeface="Calibri"/>
            </a:endParaRPr>
          </a:p>
          <a:p>
            <a:pPr lvl="3">
              <a:lnSpc>
                <a:spcPct val="90000"/>
              </a:lnSpc>
            </a:pPr>
            <a:r>
              <a:rPr lang="en-US" sz="2200">
                <a:ea typeface="+mn-lt"/>
                <a:cs typeface="+mn-lt"/>
              </a:rPr>
              <a:t>Relevance</a:t>
            </a:r>
            <a:endParaRPr lang="en-US" sz="2200">
              <a:cs typeface="Calibri"/>
            </a:endParaRPr>
          </a:p>
          <a:p>
            <a:pPr lvl="3">
              <a:lnSpc>
                <a:spcPct val="90000"/>
              </a:lnSpc>
            </a:pPr>
            <a:r>
              <a:rPr lang="en-US" sz="2200">
                <a:ea typeface="+mn-lt"/>
                <a:cs typeface="+mn-lt"/>
              </a:rPr>
              <a:t>Production Quality</a:t>
            </a:r>
            <a:endParaRPr lang="en-US" sz="2200">
              <a:cs typeface="Calibri"/>
            </a:endParaRPr>
          </a:p>
          <a:p>
            <a:pPr lvl="3">
              <a:lnSpc>
                <a:spcPct val="90000"/>
              </a:lnSpc>
            </a:pPr>
            <a:r>
              <a:rPr lang="en-US" sz="2200">
                <a:ea typeface="+mn-lt"/>
                <a:cs typeface="+mn-lt"/>
              </a:rPr>
              <a:t>Accessibility</a:t>
            </a:r>
            <a:endParaRPr lang="en-US" sz="2200">
              <a:cs typeface="Calibri"/>
            </a:endParaRPr>
          </a:p>
          <a:p>
            <a:pPr lvl="3">
              <a:lnSpc>
                <a:spcPct val="90000"/>
              </a:lnSpc>
            </a:pPr>
            <a:r>
              <a:rPr lang="en-US" sz="2200">
                <a:ea typeface="+mn-lt"/>
                <a:cs typeface="+mn-lt"/>
              </a:rPr>
              <a:t>Interactivity</a:t>
            </a:r>
            <a:endParaRPr lang="en-US" sz="2200">
              <a:cs typeface="Calibri"/>
            </a:endParaRPr>
          </a:p>
          <a:p>
            <a:pPr lvl="3">
              <a:lnSpc>
                <a:spcPct val="90000"/>
              </a:lnSpc>
            </a:pPr>
            <a:r>
              <a:rPr lang="en-US" sz="2200">
                <a:ea typeface="+mn-lt"/>
                <a:cs typeface="+mn-lt"/>
              </a:rPr>
              <a:t>Licensing</a:t>
            </a:r>
            <a:endParaRPr lang="en-US" sz="2200">
              <a:cs typeface="Calibri"/>
            </a:endParaRPr>
          </a:p>
          <a:p>
            <a:pPr marL="971550" lvl="1" indent="-514350">
              <a:lnSpc>
                <a:spcPct val="90000"/>
              </a:lnSpc>
              <a:buAutoNum type="arabicPeriod"/>
            </a:pPr>
            <a:r>
              <a:rPr lang="en-US" sz="2200">
                <a:cs typeface="Calibri"/>
              </a:rPr>
              <a:t>A textbook may help frame your curriculum, however, single source selections (articles, videos, etc.) may better serve the purpose of instruction of your subject matter.</a:t>
            </a:r>
          </a:p>
          <a:p>
            <a:pPr marL="971550" lvl="1" indent="-514350">
              <a:lnSpc>
                <a:spcPct val="90000"/>
              </a:lnSpc>
              <a:buAutoNum type="arabicPeriod"/>
            </a:pPr>
            <a:r>
              <a:rPr lang="en-US" sz="2200">
                <a:cs typeface="Calibri"/>
              </a:rPr>
              <a:t>Some texts are poorly written- like physical textbooks. If they are difficult to for you to read, your students won't open them (sound familiar).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7D91B99-6360-50D6-AC49-FDAA9CEEE0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39" y="4370657"/>
            <a:ext cx="5050505" cy="2385695"/>
          </a:xfrm>
        </p:spPr>
        <p:txBody>
          <a:bodyPr>
            <a:noAutofit/>
          </a:bodyPr>
          <a:lstStyle/>
          <a:p>
            <a:r>
              <a:rPr lang="en-US" sz="5000" b="1">
                <a:solidFill>
                  <a:schemeClr val="accent1">
                    <a:lumMod val="75000"/>
                  </a:schemeClr>
                </a:solidFill>
                <a:cs typeface="Calibri Light"/>
              </a:rPr>
              <a:t>Faculty Considerations</a:t>
            </a:r>
          </a:p>
        </p:txBody>
      </p:sp>
    </p:spTree>
    <p:extLst>
      <p:ext uri="{BB962C8B-B14F-4D97-AF65-F5344CB8AC3E}">
        <p14:creationId xmlns:p14="http://schemas.microsoft.com/office/powerpoint/2010/main" val="282848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D91B99-6360-50D6-AC49-FDAA9CEEE0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0373" y="185057"/>
            <a:ext cx="11437710" cy="1456267"/>
          </a:xfrm>
        </p:spPr>
        <p:txBody>
          <a:bodyPr>
            <a:normAutofit fontScale="90000"/>
          </a:bodyPr>
          <a:lstStyle/>
          <a:p>
            <a:r>
              <a:rPr lang="en-US" sz="5400">
                <a:cs typeface="Calibri Light"/>
              </a:rPr>
              <a:t>Faculty Considerations – Locating OER 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90AB45-681D-A5D5-E37C-F89C190BD0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66192"/>
            <a:ext cx="10515600" cy="5098959"/>
          </a:xfrm>
        </p:spPr>
        <p:txBody>
          <a:bodyPr vert="horz" lIns="91440" tIns="45720" rIns="91440" bIns="45720" rtlCol="0" anchor="t">
            <a:noAutofit/>
          </a:bodyPr>
          <a:lstStyle/>
          <a:p>
            <a:pPr lvl="1">
              <a:spcAft>
                <a:spcPts val="500"/>
              </a:spcAft>
            </a:pPr>
            <a:r>
              <a:rPr lang="en-US" sz="2200">
                <a:cs typeface="Calibri"/>
                <a:hlinkClick r:id="rId2"/>
              </a:rPr>
              <a:t>OpenStax</a:t>
            </a:r>
            <a:r>
              <a:rPr lang="en-US" sz="2200">
                <a:cs typeface="Calibri"/>
              </a:rPr>
              <a:t>- free account for PowerPoints, LMS suggestions, curriculum guides</a:t>
            </a:r>
            <a:endParaRPr lang="en-US"/>
          </a:p>
          <a:p>
            <a:pPr lvl="1">
              <a:spcAft>
                <a:spcPts val="500"/>
              </a:spcAft>
            </a:pPr>
            <a:r>
              <a:rPr lang="en-US" sz="2200">
                <a:cs typeface="Calibri"/>
                <a:hlinkClick r:id="rId3"/>
              </a:rPr>
              <a:t>OERCommons</a:t>
            </a:r>
            <a:r>
              <a:rPr lang="en-US" sz="2200">
                <a:cs typeface="Calibri"/>
              </a:rPr>
              <a:t>- public digital library within the global educational community</a:t>
            </a:r>
          </a:p>
          <a:p>
            <a:pPr lvl="1">
              <a:spcAft>
                <a:spcPts val="500"/>
              </a:spcAft>
            </a:pPr>
            <a:r>
              <a:rPr lang="en-US" sz="2200">
                <a:cs typeface="Calibri"/>
                <a:hlinkClick r:id="rId4"/>
              </a:rPr>
              <a:t>Open Textbook Library</a:t>
            </a:r>
            <a:r>
              <a:rPr lang="en-US" sz="2200">
                <a:cs typeface="Calibri"/>
              </a:rPr>
              <a:t>- open textbooks licensed by authors and publishers for free use. 1053 textbooks are available from a variety of fields</a:t>
            </a:r>
          </a:p>
          <a:p>
            <a:pPr lvl="1">
              <a:spcAft>
                <a:spcPts val="500"/>
              </a:spcAft>
            </a:pPr>
            <a:r>
              <a:rPr lang="en-US" sz="2200">
                <a:cs typeface="Calibri"/>
                <a:hlinkClick r:id="rId5"/>
              </a:rPr>
              <a:t>BC</a:t>
            </a:r>
            <a:r>
              <a:rPr lang="en-US" sz="2200">
                <a:ea typeface="+mn-lt"/>
                <a:cs typeface="+mn-lt"/>
                <a:hlinkClick r:id="rId5"/>
              </a:rPr>
              <a:t> Campus: Open Ed</a:t>
            </a:r>
            <a:r>
              <a:rPr lang="en-US" sz="2200">
                <a:ea typeface="+mn-lt"/>
                <a:cs typeface="+mn-lt"/>
              </a:rPr>
              <a:t> – open.bccampus.ca</a:t>
            </a:r>
          </a:p>
          <a:p>
            <a:pPr lvl="1">
              <a:spcAft>
                <a:spcPts val="500"/>
              </a:spcAft>
            </a:pPr>
            <a:r>
              <a:rPr lang="en-US" sz="2200">
                <a:ea typeface="+mn-lt"/>
                <a:cs typeface="+mn-lt"/>
                <a:hlinkClick r:id="rId6"/>
              </a:rPr>
              <a:t>Lumen Learning/Course Hero</a:t>
            </a:r>
            <a:r>
              <a:rPr lang="en-US" sz="2200">
                <a:ea typeface="+mn-lt"/>
                <a:cs typeface="+mn-lt"/>
              </a:rPr>
              <a:t> – coursehero.com</a:t>
            </a:r>
            <a:endParaRPr lang="en-US" sz="2200">
              <a:cs typeface="Calibri" panose="020F0502020204030204"/>
            </a:endParaRPr>
          </a:p>
          <a:p>
            <a:pPr lvl="1">
              <a:spcAft>
                <a:spcPts val="500"/>
              </a:spcAft>
            </a:pPr>
            <a:r>
              <a:rPr lang="en-US" sz="2200">
                <a:ea typeface="+mn-lt"/>
                <a:cs typeface="+mn-lt"/>
                <a:hlinkClick r:id="rId7"/>
              </a:rPr>
              <a:t>MERLOT</a:t>
            </a:r>
            <a:r>
              <a:rPr lang="en-US" sz="2200">
                <a:ea typeface="+mn-lt"/>
                <a:cs typeface="+mn-lt"/>
              </a:rPr>
              <a:t> – merlot.org- Free and open international online development service</a:t>
            </a:r>
          </a:p>
          <a:p>
            <a:pPr lvl="1">
              <a:spcAft>
                <a:spcPts val="500"/>
              </a:spcAft>
            </a:pPr>
            <a:r>
              <a:rPr lang="en-US" sz="2200">
                <a:ea typeface="+mn-lt"/>
                <a:cs typeface="+mn-lt"/>
                <a:hlinkClick r:id="rId8"/>
              </a:rPr>
              <a:t>Open Textbook Library</a:t>
            </a:r>
            <a:r>
              <a:rPr lang="en-US" sz="2200">
                <a:ea typeface="+mn-lt"/>
                <a:cs typeface="+mn-lt"/>
              </a:rPr>
              <a:t> – open.umn.edu</a:t>
            </a:r>
          </a:p>
          <a:p>
            <a:pPr lvl="1">
              <a:spcAft>
                <a:spcPts val="500"/>
              </a:spcAft>
            </a:pPr>
            <a:r>
              <a:rPr lang="en-US" sz="2200">
                <a:ea typeface="+mn-lt"/>
                <a:cs typeface="+mn-lt"/>
                <a:hlinkClick r:id="rId9"/>
              </a:rPr>
              <a:t>Coursera</a:t>
            </a:r>
            <a:r>
              <a:rPr lang="en-US" sz="2200">
                <a:ea typeface="+mn-lt"/>
                <a:cs typeface="+mn-lt"/>
              </a:rPr>
              <a:t> – coursera.org</a:t>
            </a:r>
          </a:p>
          <a:p>
            <a:pPr lvl="1">
              <a:spcAft>
                <a:spcPts val="500"/>
              </a:spcAft>
            </a:pPr>
            <a:r>
              <a:rPr lang="en-US" sz="2200">
                <a:ea typeface="+mn-lt"/>
                <a:cs typeface="+mn-lt"/>
                <a:hlinkClick r:id="rId10"/>
              </a:rPr>
              <a:t>Future Learn</a:t>
            </a:r>
            <a:r>
              <a:rPr lang="en-US" sz="2200">
                <a:ea typeface="+mn-lt"/>
                <a:cs typeface="+mn-lt"/>
              </a:rPr>
              <a:t> – futurelearn.com</a:t>
            </a:r>
            <a:endParaRPr lang="en-US" sz="2200">
              <a:cs typeface="Calibri"/>
            </a:endParaRPr>
          </a:p>
          <a:p>
            <a:pPr lvl="1">
              <a:spcAft>
                <a:spcPts val="500"/>
              </a:spcAft>
            </a:pPr>
            <a:r>
              <a:rPr lang="en-US" sz="2200">
                <a:ea typeface="+mn-lt"/>
                <a:cs typeface="+mn-lt"/>
                <a:hlinkClick r:id="rId11"/>
              </a:rPr>
              <a:t>The Open University</a:t>
            </a:r>
            <a:r>
              <a:rPr lang="en-US" sz="2200">
                <a:ea typeface="+mn-lt"/>
                <a:cs typeface="+mn-lt"/>
              </a:rPr>
              <a:t> - open.edu/</a:t>
            </a:r>
            <a:r>
              <a:rPr lang="en-US" sz="2200" err="1">
                <a:ea typeface="+mn-lt"/>
                <a:cs typeface="+mn-lt"/>
              </a:rPr>
              <a:t>openlearn</a:t>
            </a:r>
            <a:endParaRPr lang="en-US" sz="2200">
              <a:cs typeface="Calibri" panose="020F0502020204030204"/>
            </a:endParaRPr>
          </a:p>
          <a:p>
            <a:pPr lvl="1">
              <a:spcAft>
                <a:spcPts val="500"/>
              </a:spcAft>
            </a:pPr>
            <a:r>
              <a:rPr lang="en-US" sz="2200">
                <a:ea typeface="+mn-lt"/>
                <a:cs typeface="+mn-lt"/>
                <a:hlinkClick r:id="rId12"/>
              </a:rPr>
              <a:t>TEDEd</a:t>
            </a:r>
            <a:r>
              <a:rPr lang="en-US" sz="2200">
                <a:ea typeface="+mn-lt"/>
                <a:cs typeface="+mn-lt"/>
              </a:rPr>
              <a:t> – ed.ted.com</a:t>
            </a:r>
          </a:p>
          <a:p>
            <a:pPr lvl="1">
              <a:spcAft>
                <a:spcPts val="500"/>
              </a:spcAft>
            </a:pPr>
            <a:r>
              <a:rPr lang="en-US" sz="2200">
                <a:ea typeface="+mn-lt"/>
                <a:cs typeface="+mn-lt"/>
                <a:hlinkClick r:id="rId13"/>
              </a:rPr>
              <a:t>University Videos</a:t>
            </a:r>
            <a:r>
              <a:rPr lang="en-US" sz="2200">
                <a:ea typeface="+mn-lt"/>
                <a:cs typeface="+mn-lt"/>
              </a:rPr>
              <a:t> - universityvideos.org</a:t>
            </a:r>
            <a:endParaRPr lang="en-US" sz="2200">
              <a:cs typeface="Calibri" panose="020F0502020204030204"/>
            </a:endParaRPr>
          </a:p>
          <a:p>
            <a:pPr>
              <a:spcAft>
                <a:spcPts val="500"/>
              </a:spcAft>
            </a:pPr>
            <a:endParaRPr lang="en-US" sz="2200">
              <a:cs typeface="Calibri" panose="020F0502020204030204"/>
            </a:endParaRPr>
          </a:p>
          <a:p>
            <a:pPr marL="457200" lvl="1" indent="0">
              <a:spcAft>
                <a:spcPts val="500"/>
              </a:spcAft>
              <a:buNone/>
            </a:pPr>
            <a:endParaRPr lang="en-US" sz="2200">
              <a:cs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5038614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D91B99-6360-50D6-AC49-FDAA9CEEE0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3144" y="293914"/>
            <a:ext cx="10131425" cy="1456267"/>
          </a:xfrm>
        </p:spPr>
        <p:txBody>
          <a:bodyPr>
            <a:normAutofit/>
          </a:bodyPr>
          <a:lstStyle/>
          <a:p>
            <a:r>
              <a:rPr lang="en-US" sz="5400">
                <a:cs typeface="Calibri Light"/>
              </a:rPr>
              <a:t>Faculty Considerations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90AB45-681D-A5D5-E37C-F89C190BD0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09965"/>
            <a:ext cx="10515600" cy="4955186"/>
          </a:xfrm>
        </p:spPr>
        <p:txBody>
          <a:bodyPr vert="horz" lIns="91440" tIns="45720" rIns="91440" bIns="45720" rtlCol="0" anchor="t">
            <a:normAutofit/>
          </a:bodyPr>
          <a:lstStyle/>
          <a:p>
            <a:endParaRPr lang="en-US" sz="2200">
              <a:cs typeface="Calibri"/>
            </a:endParaRPr>
          </a:p>
          <a:p>
            <a:r>
              <a:rPr lang="en-US" sz="2200">
                <a:cs typeface="Calibri"/>
              </a:rPr>
              <a:t>Alternative considerations</a:t>
            </a:r>
          </a:p>
          <a:p>
            <a:pPr lvl="1"/>
            <a:r>
              <a:rPr lang="en-US" sz="2200">
                <a:cs typeface="Calibri"/>
              </a:rPr>
              <a:t>YouTube videos- </a:t>
            </a:r>
            <a:r>
              <a:rPr lang="en-US" sz="2200" err="1">
                <a:cs typeface="Calibri"/>
              </a:rPr>
              <a:t>TedX</a:t>
            </a:r>
            <a:endParaRPr lang="en-US" sz="2200">
              <a:cs typeface="Calibri"/>
            </a:endParaRPr>
          </a:p>
          <a:p>
            <a:pPr lvl="1"/>
            <a:r>
              <a:rPr lang="en-US" sz="2200">
                <a:cs typeface="Calibri"/>
              </a:rPr>
              <a:t>News Articles- AP news  (Example: CNN, Fox, MSNBC, and News Max). </a:t>
            </a:r>
          </a:p>
          <a:p>
            <a:pPr lvl="1"/>
            <a:r>
              <a:rPr lang="en-US" sz="2200">
                <a:cs typeface="Calibri"/>
              </a:rPr>
              <a:t>Documentaries</a:t>
            </a:r>
          </a:p>
          <a:p>
            <a:pPr lvl="1"/>
            <a:r>
              <a:rPr lang="en-US" sz="2200">
                <a:cs typeface="Calibri"/>
              </a:rPr>
              <a:t>Interactive web content</a:t>
            </a:r>
          </a:p>
          <a:p>
            <a:pPr lvl="1"/>
            <a:r>
              <a:rPr lang="en-US" sz="2200">
                <a:cs typeface="Calibri"/>
              </a:rPr>
              <a:t>Online Certification courses</a:t>
            </a:r>
          </a:p>
          <a:p>
            <a:pPr lvl="2" indent="-514350"/>
            <a:r>
              <a:rPr lang="en-US" sz="2200">
                <a:cs typeface="Calibri"/>
              </a:rPr>
              <a:t>Structured with videos, quizzes, handouts</a:t>
            </a:r>
          </a:p>
          <a:p>
            <a:pPr lvl="1"/>
            <a:r>
              <a:rPr lang="en-US" sz="2200">
                <a:cs typeface="Calibri"/>
              </a:rPr>
              <a:t>Gamification- game like learning enhancements known to help with competition and subject matter education</a:t>
            </a:r>
          </a:p>
          <a:p>
            <a:pPr marL="457200" lvl="1" indent="0">
              <a:buNone/>
            </a:pPr>
            <a:endParaRPr lang="en-US" sz="2200">
              <a:cs typeface="Calibri"/>
            </a:endParaRPr>
          </a:p>
          <a:p>
            <a:pPr lvl="2" indent="-514350"/>
            <a:endParaRPr lang="en-US" sz="2200">
              <a:cs typeface="Calibri"/>
            </a:endParaRPr>
          </a:p>
          <a:p>
            <a:pPr lvl="2" indent="-514350"/>
            <a:endParaRPr lang="en-US" sz="2200">
              <a:cs typeface="Calibri"/>
            </a:endParaRPr>
          </a:p>
          <a:p>
            <a:pPr lvl="2" indent="-514350"/>
            <a:endParaRPr lang="en-US" sz="2200">
              <a:cs typeface="Calibri"/>
            </a:endParaRPr>
          </a:p>
          <a:p>
            <a:pPr lvl="2" indent="-514350"/>
            <a:endParaRPr lang="en-US" sz="2200">
              <a:cs typeface="Calibri"/>
            </a:endParaRPr>
          </a:p>
          <a:p>
            <a:pPr lvl="2" indent="-514350"/>
            <a:endParaRPr lang="en-US" sz="2200">
              <a:cs typeface="Calibri"/>
            </a:endParaRPr>
          </a:p>
          <a:p>
            <a:pPr lvl="2" indent="-514350"/>
            <a:endParaRPr lang="en-US" sz="2200">
              <a:cs typeface="Calibri"/>
            </a:endParaRPr>
          </a:p>
          <a:p>
            <a:pPr lvl="2" indent="-514350"/>
            <a:endParaRPr lang="en-US" sz="2200">
              <a:cs typeface="Calibri"/>
            </a:endParaRPr>
          </a:p>
          <a:p>
            <a:pPr lvl="2" indent="-514350"/>
            <a:endParaRPr lang="en-US" sz="2200">
              <a:cs typeface="Calibri"/>
            </a:endParaRPr>
          </a:p>
          <a:p>
            <a:pPr marL="457200" lvl="1" indent="0">
              <a:buNone/>
            </a:pPr>
            <a:endParaRPr lang="en-US" sz="220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3055706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D91B99-6360-50D6-AC49-FDAA9CEEE0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1" y="370114"/>
            <a:ext cx="10131425" cy="1456267"/>
          </a:xfrm>
        </p:spPr>
        <p:txBody>
          <a:bodyPr>
            <a:normAutofit/>
          </a:bodyPr>
          <a:lstStyle/>
          <a:p>
            <a:r>
              <a:rPr lang="en-US" sz="5400">
                <a:cs typeface="Calibri Light"/>
              </a:rPr>
              <a:t>Faculty Considerations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90AB45-681D-A5D5-E37C-F89C190BD0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3772" y="1826381"/>
            <a:ext cx="10131425" cy="3649133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z="2200">
                <a:cs typeface="Calibri"/>
              </a:rPr>
              <a:t>ZTC (Zero Textbook Cost)</a:t>
            </a:r>
          </a:p>
          <a:p>
            <a:pPr lvl="1">
              <a:spcAft>
                <a:spcPts val="500"/>
              </a:spcAft>
            </a:pPr>
            <a:r>
              <a:rPr lang="en-US" sz="2200">
                <a:cs typeface="Calibri"/>
              </a:rPr>
              <a:t>Benefits:</a:t>
            </a:r>
          </a:p>
          <a:p>
            <a:pPr lvl="2">
              <a:spcAft>
                <a:spcPts val="500"/>
              </a:spcAft>
            </a:pPr>
            <a:r>
              <a:rPr lang="en-US" sz="2200">
                <a:cs typeface="Calibri"/>
              </a:rPr>
              <a:t>Appealing for students</a:t>
            </a:r>
          </a:p>
          <a:p>
            <a:pPr lvl="2">
              <a:spcAft>
                <a:spcPts val="500"/>
              </a:spcAft>
            </a:pPr>
            <a:r>
              <a:rPr lang="en-US" sz="2200">
                <a:cs typeface="Calibri"/>
              </a:rPr>
              <a:t>No additional costs or fees</a:t>
            </a:r>
          </a:p>
          <a:p>
            <a:pPr lvl="2">
              <a:spcAft>
                <a:spcPts val="500"/>
              </a:spcAft>
            </a:pPr>
            <a:r>
              <a:rPr lang="en-US" sz="2200">
                <a:cs typeface="Calibri"/>
              </a:rPr>
              <a:t>OER may have pdf or online interactive versions</a:t>
            </a:r>
          </a:p>
          <a:p>
            <a:pPr lvl="1"/>
            <a:r>
              <a:rPr lang="en-US" sz="2200">
                <a:cs typeface="Calibri"/>
              </a:rPr>
              <a:t>How to make your class ZTC:</a:t>
            </a:r>
          </a:p>
          <a:p>
            <a:pPr lvl="2">
              <a:spcAft>
                <a:spcPts val="500"/>
              </a:spcAft>
            </a:pPr>
            <a:r>
              <a:rPr lang="en-US" sz="2200">
                <a:cs typeface="Calibri"/>
              </a:rPr>
              <a:t>Contact registrar</a:t>
            </a:r>
          </a:p>
          <a:p>
            <a:pPr lvl="2">
              <a:spcAft>
                <a:spcPts val="500"/>
              </a:spcAft>
            </a:pPr>
            <a:r>
              <a:rPr lang="en-US" sz="2200">
                <a:cs typeface="Calibri"/>
              </a:rPr>
              <a:t>Work with your administrative assistant when creating schedule to ensure it has the ZTC designation</a:t>
            </a:r>
          </a:p>
          <a:p>
            <a:pPr lvl="2">
              <a:spcAft>
                <a:spcPts val="500"/>
              </a:spcAft>
            </a:pPr>
            <a:r>
              <a:rPr lang="en-US" sz="2200">
                <a:cs typeface="Calibri"/>
              </a:rPr>
              <a:t>Can go through bookstore to designate that your class doesn't need a physical, cost-driven requirement.</a:t>
            </a:r>
          </a:p>
          <a:p>
            <a:pPr marL="971550" lvl="1" indent="-514350">
              <a:buAutoNum type="arabicPeriod"/>
            </a:pPr>
            <a:endParaRPr lang="en-US" sz="2200">
              <a:cs typeface="Calibri"/>
            </a:endParaRPr>
          </a:p>
          <a:p>
            <a:pPr marL="971550" lvl="1" indent="-514350">
              <a:buAutoNum type="arabicPeriod"/>
            </a:pPr>
            <a:endParaRPr lang="en-US" sz="2200">
              <a:cs typeface="Calibri"/>
            </a:endParaRPr>
          </a:p>
          <a:p>
            <a:pPr lvl="1"/>
            <a:endParaRPr lang="en-US" sz="2200">
              <a:cs typeface="Calibri"/>
            </a:endParaRPr>
          </a:p>
          <a:p>
            <a:pPr marL="457200" lvl="1" indent="0">
              <a:buNone/>
            </a:pPr>
            <a:endParaRPr lang="en-US" sz="220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221782259"/>
      </p:ext>
    </p:extLst>
  </p:cSld>
  <p:clrMapOvr>
    <a:masterClrMapping/>
  </p:clrMapOvr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elestial">
  <a:themeElements>
    <a:clrScheme name="Celestial">
      <a:dk1>
        <a:sysClr val="windowText" lastClr="000000"/>
      </a:dk1>
      <a:lt1>
        <a:sysClr val="window" lastClr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Celestial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elestial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stial" id="{C4BB2A3D-0E93-4C5F-B0D2-9D3FCE089CC5}" vid="{42E5908D-19A2-46FD-89FA-638B126129E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13</vt:i4>
      </vt:variant>
    </vt:vector>
  </HeadingPairs>
  <TitlesOfParts>
    <vt:vector size="15" baseType="lpstr">
      <vt:lpstr>office theme</vt:lpstr>
      <vt:lpstr>Celestial</vt:lpstr>
      <vt:lpstr>Using OER at PSU</vt:lpstr>
      <vt:lpstr>Introductions</vt:lpstr>
      <vt:lpstr>What is OER?</vt:lpstr>
      <vt:lpstr>What is OER?</vt:lpstr>
      <vt:lpstr>Signposts of OER</vt:lpstr>
      <vt:lpstr>Faculty Considerations</vt:lpstr>
      <vt:lpstr>Faculty Considerations – Locating OER </vt:lpstr>
      <vt:lpstr>Faculty Considerations</vt:lpstr>
      <vt:lpstr>Faculty Considerations</vt:lpstr>
      <vt:lpstr>Showcasing &amp; Marketing OER</vt:lpstr>
      <vt:lpstr>Tips &amp; Tricks for Finding OER</vt:lpstr>
      <vt:lpstr>Your Turn!</vt:lpstr>
      <vt:lpstr>Wrap-Up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17</cp:revision>
  <dcterms:created xsi:type="dcterms:W3CDTF">2022-08-08T20:44:19Z</dcterms:created>
  <dcterms:modified xsi:type="dcterms:W3CDTF">2022-08-08T21:04:50Z</dcterms:modified>
</cp:coreProperties>
</file>