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02" r:id="rId2"/>
    <p:sldId id="301" r:id="rId3"/>
    <p:sldId id="300" r:id="rId4"/>
    <p:sldId id="299" r:id="rId5"/>
    <p:sldId id="298" r:id="rId6"/>
    <p:sldId id="297" r:id="rId7"/>
    <p:sldId id="296" r:id="rId8"/>
    <p:sldId id="295" r:id="rId9"/>
    <p:sldId id="294" r:id="rId10"/>
    <p:sldId id="293" r:id="rId11"/>
    <p:sldId id="292" r:id="rId12"/>
    <p:sldId id="291" r:id="rId13"/>
    <p:sldId id="290" r:id="rId14"/>
    <p:sldId id="289" r:id="rId15"/>
    <p:sldId id="288" r:id="rId16"/>
    <p:sldId id="287" r:id="rId17"/>
    <p:sldId id="286" r:id="rId18"/>
    <p:sldId id="285" r:id="rId19"/>
    <p:sldId id="284"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DCDEB52-DCE7-8E11-C037-B78BA7C3EA7B}" name="Ruth Monnier" initials="RM" userId="S::rmonnier@pittstate.edu::b917704b-0c07-4f3f-b35d-17afa5624858"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B1366A6-1631-90F4-E2B3-4790FB313B00}" v="123" dt="2022-10-11T17:19:01.768"/>
    <p1510:client id="{0DD8A277-B023-041B-C76A-87C8835A7404}" v="326" dt="2022-10-20T17:38:53.432"/>
    <p1510:client id="{1D879CBE-A51A-AAA3-05AE-A12FE96E6BFC}" v="91" dt="2022-10-10T15:19:17.322"/>
    <p1510:client id="{2CF6AF98-4D4E-A3D0-2D00-165860E50501}" v="1243" dt="2022-10-11T16:52:02.374"/>
    <p1510:client id="{322821C3-66FE-4011-ACF7-C06503CC230D}" v="83" dt="2022-08-08T17:09:34.152"/>
    <p1510:client id="{47254ABB-9BDA-5155-8BCE-7DCA1E4F2FE5}" v="10" dt="2022-10-10T20:28:21.056"/>
    <p1510:client id="{47DB67E3-E66A-C7DB-76A0-5A889F37476E}" v="49" dt="2022-10-21T00:25:04.791"/>
    <p1510:client id="{6E889880-3DB9-6CEC-F2E5-0921F20E2075}" v="697" dt="2022-09-30T20:30:14.978"/>
    <p1510:client id="{7A7F862F-C891-2195-A2E9-21E50408BB2C}" v="83" dt="2022-10-17T16:03:36.826"/>
    <p1510:client id="{9C7B4DBE-294B-4885-1F8D-68CDB9D5FA62}" v="174" dt="2022-10-16T17:13:42.150"/>
    <p1510:client id="{D864D8DD-3C9E-2C43-21B8-E5EC59A8599A}" v="85" dt="2022-10-21T16:25:00.164"/>
    <p1510:client id="{EC1EC5C8-17D8-ADC2-AAC1-040F2DD1D7F3}" v="179" dt="2022-10-17T22:05:11.403"/>
    <p1510:client id="{F34D6B8F-59B9-3B93-6316-3DE946E5C1F2}" v="168" dt="2022-10-13T19:56:37.259"/>
    <p1510:client id="{F61FEA64-4A60-3650-7658-5D92D0074A99}" v="119" dt="2022-10-20T22:08:26.67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8/10/relationships/authors" Target="authors.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46CE7D5-CF57-46EF-B807-FDD0502418D4}" type="datetimeFigureOut">
              <a:rPr lang="en-US" smtClean="0"/>
              <a:t>10/21/2022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10/21/2022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10/21/2022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10/21/2022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10/21/2022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46CE7D5-CF57-46EF-B807-FDD0502418D4}" type="datetimeFigureOut">
              <a:rPr lang="en-US" smtClean="0"/>
              <a:t>10/21/2022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46CE7D5-CF57-46EF-B807-FDD0502418D4}" type="datetimeFigureOut">
              <a:rPr lang="en-US" smtClean="0"/>
              <a:t>10/21/2022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46CE7D5-CF57-46EF-B807-FDD0502418D4}" type="datetimeFigureOut">
              <a:rPr lang="en-US" smtClean="0"/>
              <a:t>10/21/2022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10/21/2022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10/21/2022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10/21/2022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6CE7D5-CF57-46EF-B807-FDD0502418D4}" type="datetimeFigureOut">
              <a:rPr lang="en-US" smtClean="0"/>
              <a:t>10/21/2022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4.xml"/><Relationship Id="rId5" Type="http://schemas.openxmlformats.org/officeDocument/2006/relationships/hyperlink" Target="mailto:Rmonnier@pittstate.edu" TargetMode="External"/><Relationship Id="rId4" Type="http://schemas.openxmlformats.org/officeDocument/2006/relationships/hyperlink" Target="mailto:Lwinters@pittstate.edu"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4E1BEB12-92AF-4445-98AD-4C7756E7C9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D0522C2C-7B5C-48A7-A969-03941E5D2E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Freeform 13">
            <a:extLst>
              <a:ext uri="{FF2B5EF4-FFF2-40B4-BE49-F238E27FC236}">
                <a16:creationId xmlns:a16="http://schemas.microsoft.com/office/drawing/2014/main" id="{9C682A1A-5B2D-4111-BBD6-620165633E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769476" y="220196"/>
            <a:ext cx="9422524" cy="6637806"/>
          </a:xfrm>
          <a:custGeom>
            <a:avLst/>
            <a:gdLst>
              <a:gd name="connsiteX0" fmla="*/ 4929467 w 8191500"/>
              <a:gd name="connsiteY0" fmla="*/ 0 h 5770597"/>
              <a:gd name="connsiteX1" fmla="*/ 8065066 w 8191500"/>
              <a:gd name="connsiteY1" fmla="*/ 1118513 h 5770597"/>
              <a:gd name="connsiteX2" fmla="*/ 8191500 w 8191500"/>
              <a:gd name="connsiteY2" fmla="*/ 1227339 h 5770597"/>
              <a:gd name="connsiteX3" fmla="*/ 8191500 w 8191500"/>
              <a:gd name="connsiteY3" fmla="*/ 5770597 h 5770597"/>
              <a:gd name="connsiteX4" fmla="*/ 79523 w 8191500"/>
              <a:gd name="connsiteY4" fmla="*/ 5770597 h 5770597"/>
              <a:gd name="connsiteX5" fmla="*/ 56799 w 8191500"/>
              <a:gd name="connsiteY5" fmla="*/ 5644158 h 5770597"/>
              <a:gd name="connsiteX6" fmla="*/ 0 w 8191500"/>
              <a:gd name="connsiteY6" fmla="*/ 4898209 h 5770597"/>
              <a:gd name="connsiteX7" fmla="*/ 4929467 w 8191500"/>
              <a:gd name="connsiteY7" fmla="*/ 0 h 5770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91500" h="5770597">
                <a:moveTo>
                  <a:pt x="4929467" y="0"/>
                </a:moveTo>
                <a:cubicBezTo>
                  <a:pt x="6120547" y="0"/>
                  <a:pt x="7212963" y="419755"/>
                  <a:pt x="8065066" y="1118513"/>
                </a:cubicBezTo>
                <a:lnTo>
                  <a:pt x="8191500" y="1227339"/>
                </a:lnTo>
                <a:lnTo>
                  <a:pt x="8191500" y="5770597"/>
                </a:lnTo>
                <a:lnTo>
                  <a:pt x="79523" y="5770597"/>
                </a:lnTo>
                <a:lnTo>
                  <a:pt x="56799" y="5644158"/>
                </a:lnTo>
                <a:cubicBezTo>
                  <a:pt x="19398" y="5400934"/>
                  <a:pt x="0" y="5151822"/>
                  <a:pt x="0" y="4898209"/>
                </a:cubicBezTo>
                <a:cubicBezTo>
                  <a:pt x="0" y="2193003"/>
                  <a:pt x="2206998" y="0"/>
                  <a:pt x="492946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D6EE29F2-D77F-4BD0-A20B-334D316A1C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209800" y="2099696"/>
            <a:ext cx="1942241" cy="188955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6" name="Arc 15">
            <a:extLst>
              <a:ext uri="{FF2B5EF4-FFF2-40B4-BE49-F238E27FC236}">
                <a16:creationId xmlns:a16="http://schemas.microsoft.com/office/drawing/2014/main" id="{22D09ED2-868F-42C6-866E-F92E0CEF31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520172">
            <a:off x="1613162" y="1492572"/>
            <a:ext cx="2987899" cy="2987899"/>
          </a:xfrm>
          <a:prstGeom prst="arc">
            <a:avLst>
              <a:gd name="adj1" fmla="val 14455503"/>
              <a:gd name="adj2" fmla="val 227775"/>
            </a:avLst>
          </a:prstGeom>
          <a:ln w="127000" cap="rnd">
            <a:solidFill>
              <a:schemeClr val="accent4"/>
            </a:solidFill>
            <a:prstDash val="dash"/>
            <a:miter lim="800000"/>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DDFB348E-1979-8C31-7F43-EDC65B300D74}"/>
              </a:ext>
            </a:extLst>
          </p:cNvPr>
          <p:cNvSpPr>
            <a:spLocks noGrp="1"/>
          </p:cNvSpPr>
          <p:nvPr>
            <p:ph type="ctrTitle"/>
          </p:nvPr>
        </p:nvSpPr>
        <p:spPr>
          <a:xfrm>
            <a:off x="4038600" y="1939159"/>
            <a:ext cx="7644627" cy="2751086"/>
          </a:xfrm>
        </p:spPr>
        <p:txBody>
          <a:bodyPr>
            <a:normAutofit fontScale="90000"/>
          </a:bodyPr>
          <a:lstStyle/>
          <a:p>
            <a:pPr algn="r"/>
            <a:r>
              <a:rPr lang="en-US" sz="4700">
                <a:latin typeface="Arial"/>
                <a:ea typeface="+mj-lt"/>
                <a:cs typeface="+mj-lt"/>
              </a:rPr>
              <a:t>Meeting the Next Generation: </a:t>
            </a:r>
            <a:br>
              <a:rPr lang="en-US" sz="4700">
                <a:latin typeface="Arial"/>
                <a:ea typeface="+mj-lt"/>
                <a:cs typeface="+mj-lt"/>
              </a:rPr>
            </a:br>
            <a:r>
              <a:rPr lang="en-US" sz="4700">
                <a:latin typeface="Arial"/>
                <a:ea typeface="+mj-lt"/>
                <a:cs typeface="+mj-lt"/>
              </a:rPr>
              <a:t>A Cross-Campus Collaboration via a Scholarship Workshop    </a:t>
            </a:r>
          </a:p>
        </p:txBody>
      </p:sp>
      <p:sp>
        <p:nvSpPr>
          <p:cNvPr id="3" name="Subtitle 2">
            <a:extLst>
              <a:ext uri="{FF2B5EF4-FFF2-40B4-BE49-F238E27FC236}">
                <a16:creationId xmlns:a16="http://schemas.microsoft.com/office/drawing/2014/main" id="{004E5247-A985-9B7D-7571-8AB43964CD15}"/>
              </a:ext>
            </a:extLst>
          </p:cNvPr>
          <p:cNvSpPr>
            <a:spLocks noGrp="1"/>
          </p:cNvSpPr>
          <p:nvPr>
            <p:ph type="subTitle" idx="1"/>
          </p:nvPr>
        </p:nvSpPr>
        <p:spPr>
          <a:xfrm>
            <a:off x="4038600" y="4782320"/>
            <a:ext cx="7644627" cy="1329443"/>
          </a:xfrm>
        </p:spPr>
        <p:txBody>
          <a:bodyPr vert="horz" lIns="91440" tIns="45720" rIns="91440" bIns="45720" rtlCol="0" anchor="t">
            <a:normAutofit/>
          </a:bodyPr>
          <a:lstStyle/>
          <a:p>
            <a:pPr algn="r"/>
            <a:r>
              <a:rPr lang="en-US">
                <a:latin typeface="Arial"/>
                <a:cs typeface="Calibri"/>
              </a:rPr>
              <a:t>Lora Winters &amp; Ruth Monnier</a:t>
            </a:r>
            <a:endParaRPr lang="en-US">
              <a:latin typeface="Arial"/>
              <a:cs typeface="Arial"/>
            </a:endParaRPr>
          </a:p>
        </p:txBody>
      </p:sp>
    </p:spTree>
    <p:extLst>
      <p:ext uri="{BB962C8B-B14F-4D97-AF65-F5344CB8AC3E}">
        <p14:creationId xmlns:p14="http://schemas.microsoft.com/office/powerpoint/2010/main" val="34302853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1" name="Rectangle 40">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3278D9D-D394-18E4-F52C-36F06CC04684}"/>
              </a:ext>
            </a:extLst>
          </p:cNvPr>
          <p:cNvSpPr>
            <a:spLocks noGrp="1"/>
          </p:cNvSpPr>
          <p:nvPr>
            <p:ph type="title"/>
          </p:nvPr>
        </p:nvSpPr>
        <p:spPr>
          <a:xfrm>
            <a:off x="640080" y="325369"/>
            <a:ext cx="4368602" cy="1956841"/>
          </a:xfrm>
        </p:spPr>
        <p:txBody>
          <a:bodyPr anchor="b">
            <a:normAutofit fontScale="90000"/>
          </a:bodyPr>
          <a:lstStyle/>
          <a:p>
            <a:r>
              <a:rPr lang="en-US" sz="4200">
                <a:latin typeface="Arial"/>
                <a:cs typeface="Calibri Light"/>
              </a:rPr>
              <a:t>What was Presented to High School Students?</a:t>
            </a:r>
            <a:endParaRPr lang="en-US" sz="4200">
              <a:latin typeface="Arial"/>
              <a:cs typeface="Arial"/>
            </a:endParaRPr>
          </a:p>
        </p:txBody>
      </p:sp>
      <p:sp>
        <p:nvSpPr>
          <p:cNvPr id="52"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977DDE54-2587-92AD-0A50-2C0BBB4153D8}"/>
              </a:ext>
            </a:extLst>
          </p:cNvPr>
          <p:cNvSpPr>
            <a:spLocks noGrp="1"/>
          </p:cNvSpPr>
          <p:nvPr>
            <p:ph idx="1"/>
          </p:nvPr>
        </p:nvSpPr>
        <p:spPr>
          <a:xfrm>
            <a:off x="640080" y="2872899"/>
            <a:ext cx="4243589" cy="3320668"/>
          </a:xfrm>
        </p:spPr>
        <p:txBody>
          <a:bodyPr vert="horz" lIns="91440" tIns="45720" rIns="91440" bIns="45720" rtlCol="0" anchor="t">
            <a:noAutofit/>
          </a:bodyPr>
          <a:lstStyle/>
          <a:p>
            <a:r>
              <a:rPr lang="en-US">
                <a:latin typeface="Arial"/>
                <a:ea typeface="+mn-lt"/>
                <a:cs typeface="+mn-lt"/>
              </a:rPr>
              <a:t>Finding scholarships</a:t>
            </a:r>
          </a:p>
          <a:p>
            <a:r>
              <a:rPr lang="en-US">
                <a:latin typeface="Arial"/>
                <a:ea typeface="+mn-lt"/>
                <a:cs typeface="+mn-lt"/>
              </a:rPr>
              <a:t>Using scholarship databases</a:t>
            </a:r>
          </a:p>
          <a:p>
            <a:r>
              <a:rPr lang="en-US">
                <a:latin typeface="Arial"/>
                <a:ea typeface="+mn-lt"/>
                <a:cs typeface="+mn-lt"/>
              </a:rPr>
              <a:t>Writing tips</a:t>
            </a:r>
          </a:p>
          <a:p>
            <a:r>
              <a:rPr lang="en-US">
                <a:latin typeface="Arial"/>
                <a:ea typeface="+mn-lt"/>
                <a:cs typeface="+mn-lt"/>
              </a:rPr>
              <a:t>Attacking a scholarship application</a:t>
            </a:r>
          </a:p>
          <a:p>
            <a:r>
              <a:rPr lang="en-US">
                <a:latin typeface="Arial"/>
                <a:cs typeface="Calibri"/>
              </a:rPr>
              <a:t>Brainstorming ideas for scholarship essays</a:t>
            </a:r>
          </a:p>
        </p:txBody>
      </p:sp>
      <p:pic>
        <p:nvPicPr>
          <p:cNvPr id="5" name="Picture 5" descr="Ruth and Lora participating in the local school's Spirit Day by dressing as twins. They are both wearing glasses, black masks, black blazers, and a children literacy t-shirt while holding Venti Holiday Starbucks cups and have their hair pulled back. &#10;">
            <a:extLst>
              <a:ext uri="{FF2B5EF4-FFF2-40B4-BE49-F238E27FC236}">
                <a16:creationId xmlns:a16="http://schemas.microsoft.com/office/drawing/2014/main" id="{BDD50DA8-C3A5-368D-4761-4259BB1A1D22}"/>
              </a:ext>
            </a:extLst>
          </p:cNvPr>
          <p:cNvPicPr>
            <a:picLocks noChangeAspect="1"/>
          </p:cNvPicPr>
          <p:nvPr/>
        </p:nvPicPr>
        <p:blipFill rotWithShape="1">
          <a:blip r:embed="rId2"/>
          <a:srcRect r="12737" b="1"/>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4" name="TextBox 3">
            <a:extLst>
              <a:ext uri="{FF2B5EF4-FFF2-40B4-BE49-F238E27FC236}">
                <a16:creationId xmlns:a16="http://schemas.microsoft.com/office/drawing/2014/main" id="{7A71960D-2EBE-3F54-5DD1-86B1DCEFCEC6}"/>
              </a:ext>
            </a:extLst>
          </p:cNvPr>
          <p:cNvSpPr txBox="1"/>
          <p:nvPr/>
        </p:nvSpPr>
        <p:spPr>
          <a:xfrm>
            <a:off x="8143630" y="5730631"/>
            <a:ext cx="2088662"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chemeClr val="bg1"/>
                </a:solidFill>
              </a:rPr>
              <a:t>Participating in local school's Spirit Days by dressing as twins</a:t>
            </a:r>
            <a:r>
              <a:rPr lang="en-US">
                <a:solidFill>
                  <a:schemeClr val="bg1"/>
                </a:solidFill>
                <a:cs typeface="Calibri"/>
              </a:rPr>
              <a:t>​</a:t>
            </a:r>
          </a:p>
        </p:txBody>
      </p:sp>
    </p:spTree>
    <p:extLst>
      <p:ext uri="{BB962C8B-B14F-4D97-AF65-F5344CB8AC3E}">
        <p14:creationId xmlns:p14="http://schemas.microsoft.com/office/powerpoint/2010/main" val="22065207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AC17DE74-01C9-4859-B65A-85CF999E85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Shape 18">
            <a:extLst>
              <a:ext uri="{FF2B5EF4-FFF2-40B4-BE49-F238E27FC236}">
                <a16:creationId xmlns:a16="http://schemas.microsoft.com/office/drawing/2014/main" id="{068C0432-0E90-4CC1-8CD3-D44A90DF07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2347414"/>
          </a:xfrm>
          <a:custGeom>
            <a:avLst/>
            <a:gdLst>
              <a:gd name="connsiteX0" fmla="*/ 0 w 12192000"/>
              <a:gd name="connsiteY0" fmla="*/ 0 h 2347414"/>
              <a:gd name="connsiteX1" fmla="*/ 12192000 w 12192000"/>
              <a:gd name="connsiteY1" fmla="*/ 0 h 2347414"/>
              <a:gd name="connsiteX2" fmla="*/ 12192000 w 12192000"/>
              <a:gd name="connsiteY2" fmla="*/ 1736458 h 2347414"/>
              <a:gd name="connsiteX3" fmla="*/ 11967601 w 12192000"/>
              <a:gd name="connsiteY3" fmla="*/ 1784034 h 2347414"/>
              <a:gd name="connsiteX4" fmla="*/ 10829000 w 12192000"/>
              <a:gd name="connsiteY4" fmla="*/ 1983294 h 2347414"/>
              <a:gd name="connsiteX5" fmla="*/ 10743779 w 12192000"/>
              <a:gd name="connsiteY5" fmla="*/ 1996027 h 2347414"/>
              <a:gd name="connsiteX6" fmla="*/ 10829254 w 12192000"/>
              <a:gd name="connsiteY6" fmla="*/ 1987751 h 2347414"/>
              <a:gd name="connsiteX7" fmla="*/ 10847162 w 12192000"/>
              <a:gd name="connsiteY7" fmla="*/ 1988388 h 2347414"/>
              <a:gd name="connsiteX8" fmla="*/ 11575155 w 12192000"/>
              <a:gd name="connsiteY8" fmla="*/ 1921415 h 2347414"/>
              <a:gd name="connsiteX9" fmla="*/ 12192000 w 12192000"/>
              <a:gd name="connsiteY9" fmla="*/ 1851213 h 2347414"/>
              <a:gd name="connsiteX10" fmla="*/ 12192000 w 12192000"/>
              <a:gd name="connsiteY10" fmla="*/ 1907356 h 2347414"/>
              <a:gd name="connsiteX11" fmla="*/ 12035532 w 12192000"/>
              <a:gd name="connsiteY11" fmla="*/ 1927033 h 2347414"/>
              <a:gd name="connsiteX12" fmla="*/ 11576932 w 12192000"/>
              <a:gd name="connsiteY12" fmla="*/ 1976291 h 2347414"/>
              <a:gd name="connsiteX13" fmla="*/ 10627316 w 12192000"/>
              <a:gd name="connsiteY13" fmla="*/ 2061470 h 2347414"/>
              <a:gd name="connsiteX14" fmla="*/ 9804196 w 12192000"/>
              <a:gd name="connsiteY14" fmla="*/ 2123478 h 2347414"/>
              <a:gd name="connsiteX15" fmla="*/ 9243851 w 12192000"/>
              <a:gd name="connsiteY15" fmla="*/ 2180008 h 2347414"/>
              <a:gd name="connsiteX16" fmla="*/ 8731259 w 12192000"/>
              <a:gd name="connsiteY16" fmla="*/ 2225081 h 2347414"/>
              <a:gd name="connsiteX17" fmla="*/ 8065752 w 12192000"/>
              <a:gd name="connsiteY17" fmla="*/ 2271681 h 2347414"/>
              <a:gd name="connsiteX18" fmla="*/ 7658065 w 12192000"/>
              <a:gd name="connsiteY18" fmla="*/ 2292562 h 2347414"/>
              <a:gd name="connsiteX19" fmla="*/ 6531024 w 12192000"/>
              <a:gd name="connsiteY19" fmla="*/ 2324138 h 2347414"/>
              <a:gd name="connsiteX20" fmla="*/ 6178331 w 12192000"/>
              <a:gd name="connsiteY20" fmla="*/ 2345655 h 2347414"/>
              <a:gd name="connsiteX21" fmla="*/ 5977282 w 12192000"/>
              <a:gd name="connsiteY21" fmla="*/ 2344127 h 2347414"/>
              <a:gd name="connsiteX22" fmla="*/ 5367658 w 12192000"/>
              <a:gd name="connsiteY22" fmla="*/ 2329230 h 2347414"/>
              <a:gd name="connsiteX23" fmla="*/ 4387306 w 12192000"/>
              <a:gd name="connsiteY23" fmla="*/ 2288614 h 2347414"/>
              <a:gd name="connsiteX24" fmla="*/ 4180287 w 12192000"/>
              <a:gd name="connsiteY24" fmla="*/ 2280211 h 2347414"/>
              <a:gd name="connsiteX25" fmla="*/ 3842199 w 12192000"/>
              <a:gd name="connsiteY25" fmla="*/ 2257039 h 2347414"/>
              <a:gd name="connsiteX26" fmla="*/ 3730309 w 12192000"/>
              <a:gd name="connsiteY26" fmla="*/ 2251182 h 2347414"/>
              <a:gd name="connsiteX27" fmla="*/ 3425496 w 12192000"/>
              <a:gd name="connsiteY27" fmla="*/ 2231320 h 2347414"/>
              <a:gd name="connsiteX28" fmla="*/ 3076106 w 12192000"/>
              <a:gd name="connsiteY28" fmla="*/ 2201781 h 2347414"/>
              <a:gd name="connsiteX29" fmla="*/ 2819682 w 12192000"/>
              <a:gd name="connsiteY29" fmla="*/ 2182427 h 2347414"/>
              <a:gd name="connsiteX30" fmla="*/ 2525539 w 12192000"/>
              <a:gd name="connsiteY30" fmla="*/ 2152888 h 2347414"/>
              <a:gd name="connsiteX31" fmla="*/ 2311915 w 12192000"/>
              <a:gd name="connsiteY31" fmla="*/ 2133536 h 2347414"/>
              <a:gd name="connsiteX32" fmla="*/ 2054223 w 12192000"/>
              <a:gd name="connsiteY32" fmla="*/ 2104760 h 2347414"/>
              <a:gd name="connsiteX33" fmla="*/ 1865367 w 12192000"/>
              <a:gd name="connsiteY33" fmla="*/ 2084770 h 2347414"/>
              <a:gd name="connsiteX34" fmla="*/ 1629263 w 12192000"/>
              <a:gd name="connsiteY34" fmla="*/ 2055996 h 2347414"/>
              <a:gd name="connsiteX35" fmla="*/ 1458823 w 12192000"/>
              <a:gd name="connsiteY35" fmla="*/ 2035751 h 2347414"/>
              <a:gd name="connsiteX36" fmla="*/ 1241390 w 12192000"/>
              <a:gd name="connsiteY36" fmla="*/ 2007103 h 2347414"/>
              <a:gd name="connsiteX37" fmla="*/ 1047453 w 12192000"/>
              <a:gd name="connsiteY37" fmla="*/ 1980748 h 2347414"/>
              <a:gd name="connsiteX38" fmla="*/ 814907 w 12192000"/>
              <a:gd name="connsiteY38" fmla="*/ 1949045 h 2347414"/>
              <a:gd name="connsiteX39" fmla="*/ 592649 w 12192000"/>
              <a:gd name="connsiteY39" fmla="*/ 1913776 h 2347414"/>
              <a:gd name="connsiteX40" fmla="*/ 343591 w 12192000"/>
              <a:gd name="connsiteY40" fmla="*/ 1872650 h 2347414"/>
              <a:gd name="connsiteX41" fmla="*/ 35731 w 12192000"/>
              <a:gd name="connsiteY41" fmla="*/ 1821722 h 2347414"/>
              <a:gd name="connsiteX42" fmla="*/ 0 w 12192000"/>
              <a:gd name="connsiteY42" fmla="*/ 1814848 h 2347414"/>
              <a:gd name="connsiteX43" fmla="*/ 0 w 12192000"/>
              <a:gd name="connsiteY43" fmla="*/ 1758489 h 2347414"/>
              <a:gd name="connsiteX44" fmla="*/ 274248 w 12192000"/>
              <a:gd name="connsiteY44" fmla="*/ 1808735 h 2347414"/>
              <a:gd name="connsiteX45" fmla="*/ 498157 w 12192000"/>
              <a:gd name="connsiteY45" fmla="*/ 1846167 h 2347414"/>
              <a:gd name="connsiteX46" fmla="*/ 722828 w 12192000"/>
              <a:gd name="connsiteY46" fmla="*/ 1878635 h 2347414"/>
              <a:gd name="connsiteX47" fmla="*/ 949913 w 12192000"/>
              <a:gd name="connsiteY47" fmla="*/ 1912375 h 2347414"/>
              <a:gd name="connsiteX48" fmla="*/ 1195414 w 12192000"/>
              <a:gd name="connsiteY48" fmla="*/ 1947516 h 2347414"/>
              <a:gd name="connsiteX49" fmla="*/ 1342867 w 12192000"/>
              <a:gd name="connsiteY49" fmla="*/ 1968397 h 2347414"/>
              <a:gd name="connsiteX50" fmla="*/ 1518007 w 12192000"/>
              <a:gd name="connsiteY50" fmla="*/ 1988006 h 2347414"/>
              <a:gd name="connsiteX51" fmla="*/ 1701403 w 12192000"/>
              <a:gd name="connsiteY51" fmla="*/ 2010669 h 2347414"/>
              <a:gd name="connsiteX52" fmla="*/ 1879210 w 12192000"/>
              <a:gd name="connsiteY52" fmla="*/ 2031167 h 2347414"/>
              <a:gd name="connsiteX53" fmla="*/ 2068702 w 12192000"/>
              <a:gd name="connsiteY53" fmla="*/ 2052940 h 2347414"/>
              <a:gd name="connsiteX54" fmla="*/ 2212090 w 12192000"/>
              <a:gd name="connsiteY54" fmla="*/ 2067583 h 2347414"/>
              <a:gd name="connsiteX55" fmla="*/ 2416949 w 12192000"/>
              <a:gd name="connsiteY55" fmla="*/ 2089609 h 2347414"/>
              <a:gd name="connsiteX56" fmla="*/ 2582055 w 12192000"/>
              <a:gd name="connsiteY56" fmla="*/ 2105397 h 2347414"/>
              <a:gd name="connsiteX57" fmla="*/ 2802282 w 12192000"/>
              <a:gd name="connsiteY57" fmla="*/ 2126405 h 2347414"/>
              <a:gd name="connsiteX58" fmla="*/ 2984916 w 12192000"/>
              <a:gd name="connsiteY58" fmla="*/ 2141684 h 2347414"/>
              <a:gd name="connsiteX59" fmla="*/ 3241847 w 12192000"/>
              <a:gd name="connsiteY59" fmla="*/ 2164094 h 2347414"/>
              <a:gd name="connsiteX60" fmla="*/ 3439848 w 12192000"/>
              <a:gd name="connsiteY60" fmla="*/ 2176826 h 2347414"/>
              <a:gd name="connsiteX61" fmla="*/ 3658678 w 12192000"/>
              <a:gd name="connsiteY61" fmla="*/ 2194523 h 2347414"/>
              <a:gd name="connsiteX62" fmla="*/ 3881317 w 12192000"/>
              <a:gd name="connsiteY62" fmla="*/ 2206491 h 2347414"/>
              <a:gd name="connsiteX63" fmla="*/ 4148916 w 12192000"/>
              <a:gd name="connsiteY63" fmla="*/ 2225081 h 2347414"/>
              <a:gd name="connsiteX64" fmla="*/ 4468337 w 12192000"/>
              <a:gd name="connsiteY64" fmla="*/ 2237813 h 2347414"/>
              <a:gd name="connsiteX65" fmla="*/ 4605375 w 12192000"/>
              <a:gd name="connsiteY65" fmla="*/ 2240232 h 2347414"/>
              <a:gd name="connsiteX66" fmla="*/ 4527647 w 12192000"/>
              <a:gd name="connsiteY66" fmla="*/ 2236412 h 2347414"/>
              <a:gd name="connsiteX67" fmla="*/ 4175589 w 12192000"/>
              <a:gd name="connsiteY67" fmla="*/ 2212985 h 2347414"/>
              <a:gd name="connsiteX68" fmla="*/ 3988255 w 12192000"/>
              <a:gd name="connsiteY68" fmla="*/ 2200253 h 2347414"/>
              <a:gd name="connsiteX69" fmla="*/ 3686492 w 12192000"/>
              <a:gd name="connsiteY69" fmla="*/ 2176062 h 2347414"/>
              <a:gd name="connsiteX70" fmla="*/ 3517320 w 12192000"/>
              <a:gd name="connsiteY70" fmla="*/ 2163330 h 2347414"/>
              <a:gd name="connsiteX71" fmla="*/ 3258357 w 12192000"/>
              <a:gd name="connsiteY71" fmla="*/ 2139519 h 2347414"/>
              <a:gd name="connsiteX72" fmla="*/ 3101506 w 12192000"/>
              <a:gd name="connsiteY72" fmla="*/ 2126787 h 2347414"/>
              <a:gd name="connsiteX73" fmla="*/ 2809395 w 12192000"/>
              <a:gd name="connsiteY73" fmla="*/ 2097502 h 2347414"/>
              <a:gd name="connsiteX74" fmla="*/ 2598566 w 12192000"/>
              <a:gd name="connsiteY74" fmla="*/ 2078532 h 2347414"/>
              <a:gd name="connsiteX75" fmla="*/ 2337444 w 12192000"/>
              <a:gd name="connsiteY75" fmla="*/ 2048611 h 2347414"/>
              <a:gd name="connsiteX76" fmla="*/ 2091054 w 12192000"/>
              <a:gd name="connsiteY76" fmla="*/ 2023146 h 2347414"/>
              <a:gd name="connsiteX77" fmla="*/ 1755761 w 12192000"/>
              <a:gd name="connsiteY77" fmla="*/ 1981384 h 2347414"/>
              <a:gd name="connsiteX78" fmla="*/ 1441169 w 12192000"/>
              <a:gd name="connsiteY78" fmla="*/ 1943824 h 2347414"/>
              <a:gd name="connsiteX79" fmla="*/ 1017607 w 12192000"/>
              <a:gd name="connsiteY79" fmla="*/ 1883345 h 2347414"/>
              <a:gd name="connsiteX80" fmla="*/ 594427 w 12192000"/>
              <a:gd name="connsiteY80" fmla="*/ 1821849 h 2347414"/>
              <a:gd name="connsiteX81" fmla="*/ 200711 w 12192000"/>
              <a:gd name="connsiteY81" fmla="*/ 1755132 h 2347414"/>
              <a:gd name="connsiteX82" fmla="*/ 0 w 12192000"/>
              <a:gd name="connsiteY82" fmla="*/ 1718743 h 2347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2192000" h="2347414">
                <a:moveTo>
                  <a:pt x="0" y="0"/>
                </a:moveTo>
                <a:lnTo>
                  <a:pt x="12192000" y="0"/>
                </a:lnTo>
                <a:lnTo>
                  <a:pt x="12192000" y="1736458"/>
                </a:lnTo>
                <a:lnTo>
                  <a:pt x="11967601" y="1784034"/>
                </a:lnTo>
                <a:cubicBezTo>
                  <a:pt x="11589888" y="1859409"/>
                  <a:pt x="11209762" y="1923961"/>
                  <a:pt x="10829000" y="1983294"/>
                </a:cubicBezTo>
                <a:lnTo>
                  <a:pt x="10743779" y="1996027"/>
                </a:lnTo>
                <a:cubicBezTo>
                  <a:pt x="10772495" y="1996778"/>
                  <a:pt x="10801211" y="1993989"/>
                  <a:pt x="10829254" y="1987751"/>
                </a:cubicBezTo>
                <a:cubicBezTo>
                  <a:pt x="10835198" y="1988337"/>
                  <a:pt x="10841180" y="1988553"/>
                  <a:pt x="10847162" y="1988388"/>
                </a:cubicBezTo>
                <a:cubicBezTo>
                  <a:pt x="11090123" y="1968907"/>
                  <a:pt x="11332703" y="1945734"/>
                  <a:pt x="11575155" y="1921415"/>
                </a:cubicBezTo>
                <a:lnTo>
                  <a:pt x="12192000" y="1851213"/>
                </a:lnTo>
                <a:lnTo>
                  <a:pt x="12192000" y="1907356"/>
                </a:lnTo>
                <a:lnTo>
                  <a:pt x="12035532" y="1927033"/>
                </a:lnTo>
                <a:cubicBezTo>
                  <a:pt x="11882793" y="1944747"/>
                  <a:pt x="11729910" y="1961077"/>
                  <a:pt x="11576932" y="1976291"/>
                </a:cubicBezTo>
                <a:cubicBezTo>
                  <a:pt x="11260690" y="2008122"/>
                  <a:pt x="10944193" y="2037279"/>
                  <a:pt x="10627316" y="2061470"/>
                </a:cubicBezTo>
                <a:cubicBezTo>
                  <a:pt x="10352985" y="2082351"/>
                  <a:pt x="10078401" y="2100431"/>
                  <a:pt x="9804196" y="2123478"/>
                </a:cubicBezTo>
                <a:cubicBezTo>
                  <a:pt x="9617118" y="2139137"/>
                  <a:pt x="9430675" y="2161674"/>
                  <a:pt x="9243851" y="2180008"/>
                </a:cubicBezTo>
                <a:cubicBezTo>
                  <a:pt x="9073157" y="2196433"/>
                  <a:pt x="8902207" y="2211966"/>
                  <a:pt x="8731259" y="2225081"/>
                </a:cubicBezTo>
                <a:cubicBezTo>
                  <a:pt x="8509507" y="2242054"/>
                  <a:pt x="8287667" y="2257586"/>
                  <a:pt x="8065752" y="2271681"/>
                </a:cubicBezTo>
                <a:cubicBezTo>
                  <a:pt x="7929984" y="2280466"/>
                  <a:pt x="7793961" y="2285814"/>
                  <a:pt x="7658065" y="2292562"/>
                </a:cubicBezTo>
                <a:cubicBezTo>
                  <a:pt x="7282640" y="2311661"/>
                  <a:pt x="6906704" y="2314208"/>
                  <a:pt x="6531024" y="2324138"/>
                </a:cubicBezTo>
                <a:cubicBezTo>
                  <a:pt x="6413417" y="2327322"/>
                  <a:pt x="6295937" y="2338399"/>
                  <a:pt x="6178331" y="2345655"/>
                </a:cubicBezTo>
                <a:cubicBezTo>
                  <a:pt x="6111271" y="2349730"/>
                  <a:pt x="6044342" y="2345655"/>
                  <a:pt x="5977282" y="2344127"/>
                </a:cubicBezTo>
                <a:cubicBezTo>
                  <a:pt x="5774073" y="2338908"/>
                  <a:pt x="5570866" y="2334960"/>
                  <a:pt x="5367658" y="2329230"/>
                </a:cubicBezTo>
                <a:cubicBezTo>
                  <a:pt x="5040746" y="2319809"/>
                  <a:pt x="4713963" y="2306274"/>
                  <a:pt x="4387306" y="2288614"/>
                </a:cubicBezTo>
                <a:cubicBezTo>
                  <a:pt x="4318342" y="2284796"/>
                  <a:pt x="4249253" y="2284286"/>
                  <a:pt x="4180287" y="2280211"/>
                </a:cubicBezTo>
                <a:cubicBezTo>
                  <a:pt x="4067634" y="2273463"/>
                  <a:pt x="3954980" y="2265060"/>
                  <a:pt x="3842199" y="2257039"/>
                </a:cubicBezTo>
                <a:cubicBezTo>
                  <a:pt x="3804988" y="2254492"/>
                  <a:pt x="3767648" y="2254620"/>
                  <a:pt x="3730309" y="2251182"/>
                </a:cubicBezTo>
                <a:cubicBezTo>
                  <a:pt x="3628704" y="2242142"/>
                  <a:pt x="3527101" y="2238449"/>
                  <a:pt x="3425496" y="2231320"/>
                </a:cubicBezTo>
                <a:cubicBezTo>
                  <a:pt x="3308906" y="2222534"/>
                  <a:pt x="3192569" y="2211330"/>
                  <a:pt x="3076106" y="2201781"/>
                </a:cubicBezTo>
                <a:cubicBezTo>
                  <a:pt x="2990757" y="2194905"/>
                  <a:pt x="2905157" y="2190067"/>
                  <a:pt x="2819682" y="2182427"/>
                </a:cubicBezTo>
                <a:cubicBezTo>
                  <a:pt x="2721507" y="2173515"/>
                  <a:pt x="2623586" y="2162311"/>
                  <a:pt x="2525539" y="2152888"/>
                </a:cubicBezTo>
                <a:cubicBezTo>
                  <a:pt x="2454289" y="2145886"/>
                  <a:pt x="2383038" y="2140920"/>
                  <a:pt x="2311915" y="2133536"/>
                </a:cubicBezTo>
                <a:cubicBezTo>
                  <a:pt x="2225933" y="2124749"/>
                  <a:pt x="2140204" y="2114182"/>
                  <a:pt x="2054223" y="2104760"/>
                </a:cubicBezTo>
                <a:cubicBezTo>
                  <a:pt x="1990719" y="2097758"/>
                  <a:pt x="1928233" y="2092028"/>
                  <a:pt x="1865367" y="2084770"/>
                </a:cubicBezTo>
                <a:cubicBezTo>
                  <a:pt x="1786622" y="2075603"/>
                  <a:pt x="1708006" y="2065545"/>
                  <a:pt x="1629263" y="2055996"/>
                </a:cubicBezTo>
                <a:cubicBezTo>
                  <a:pt x="1572492" y="2049120"/>
                  <a:pt x="1515595" y="2043264"/>
                  <a:pt x="1458823" y="2035751"/>
                </a:cubicBezTo>
                <a:cubicBezTo>
                  <a:pt x="1386303" y="2026585"/>
                  <a:pt x="1313784" y="2016780"/>
                  <a:pt x="1241390" y="2007103"/>
                </a:cubicBezTo>
                <a:lnTo>
                  <a:pt x="1047453" y="1980748"/>
                </a:lnTo>
                <a:cubicBezTo>
                  <a:pt x="969980" y="1970180"/>
                  <a:pt x="892254" y="1960377"/>
                  <a:pt x="814907" y="1949045"/>
                </a:cubicBezTo>
                <a:cubicBezTo>
                  <a:pt x="740609" y="1938094"/>
                  <a:pt x="666692" y="1925744"/>
                  <a:pt x="592649" y="1913776"/>
                </a:cubicBezTo>
                <a:cubicBezTo>
                  <a:pt x="509587" y="1900280"/>
                  <a:pt x="426653" y="1886274"/>
                  <a:pt x="343591" y="1872650"/>
                </a:cubicBezTo>
                <a:cubicBezTo>
                  <a:pt x="240972" y="1855716"/>
                  <a:pt x="138225" y="1839673"/>
                  <a:pt x="35731" y="1821722"/>
                </a:cubicBezTo>
                <a:lnTo>
                  <a:pt x="0" y="1814848"/>
                </a:lnTo>
                <a:lnTo>
                  <a:pt x="0" y="1758489"/>
                </a:lnTo>
                <a:lnTo>
                  <a:pt x="274248" y="1808735"/>
                </a:lnTo>
                <a:cubicBezTo>
                  <a:pt x="348926" y="1821467"/>
                  <a:pt x="423604" y="1832798"/>
                  <a:pt x="498157" y="1846167"/>
                </a:cubicBezTo>
                <a:cubicBezTo>
                  <a:pt x="572708" y="1859536"/>
                  <a:pt x="647896" y="1867813"/>
                  <a:pt x="722828" y="1878635"/>
                </a:cubicBezTo>
                <a:cubicBezTo>
                  <a:pt x="797762" y="1889457"/>
                  <a:pt x="874219" y="1901426"/>
                  <a:pt x="949913" y="1912375"/>
                </a:cubicBezTo>
                <a:cubicBezTo>
                  <a:pt x="1031704" y="1924343"/>
                  <a:pt x="1113496" y="1935802"/>
                  <a:pt x="1195414" y="1947516"/>
                </a:cubicBezTo>
                <a:cubicBezTo>
                  <a:pt x="1244566" y="1954519"/>
                  <a:pt x="1293589" y="1962285"/>
                  <a:pt x="1342867" y="1968397"/>
                </a:cubicBezTo>
                <a:cubicBezTo>
                  <a:pt x="1401162" y="1975656"/>
                  <a:pt x="1459712" y="1981130"/>
                  <a:pt x="1518007" y="1988006"/>
                </a:cubicBezTo>
                <a:cubicBezTo>
                  <a:pt x="1579224" y="1995263"/>
                  <a:pt x="1640186" y="2003411"/>
                  <a:pt x="1701403" y="2010669"/>
                </a:cubicBezTo>
                <a:cubicBezTo>
                  <a:pt x="1762618" y="2017926"/>
                  <a:pt x="1820279" y="2024292"/>
                  <a:pt x="1879210" y="2031167"/>
                </a:cubicBezTo>
                <a:cubicBezTo>
                  <a:pt x="1942712" y="2038425"/>
                  <a:pt x="2006214" y="2046064"/>
                  <a:pt x="2068702" y="2052940"/>
                </a:cubicBezTo>
                <a:cubicBezTo>
                  <a:pt x="2116455" y="2058160"/>
                  <a:pt x="2164335" y="2062362"/>
                  <a:pt x="2212090" y="2067583"/>
                </a:cubicBezTo>
                <a:cubicBezTo>
                  <a:pt x="2280419" y="2074967"/>
                  <a:pt x="2348493" y="2085152"/>
                  <a:pt x="2416949" y="2089609"/>
                </a:cubicBezTo>
                <a:cubicBezTo>
                  <a:pt x="2472070" y="2093302"/>
                  <a:pt x="2526936" y="2099540"/>
                  <a:pt x="2582055" y="2105397"/>
                </a:cubicBezTo>
                <a:cubicBezTo>
                  <a:pt x="2655337" y="2113291"/>
                  <a:pt x="2729001" y="2119785"/>
                  <a:pt x="2802282" y="2126405"/>
                </a:cubicBezTo>
                <a:cubicBezTo>
                  <a:pt x="2862991" y="2131753"/>
                  <a:pt x="2924207" y="2136337"/>
                  <a:pt x="2984916" y="2141684"/>
                </a:cubicBezTo>
                <a:cubicBezTo>
                  <a:pt x="3070516" y="2149324"/>
                  <a:pt x="3156373" y="2152888"/>
                  <a:pt x="3241847" y="2164094"/>
                </a:cubicBezTo>
                <a:cubicBezTo>
                  <a:pt x="3307255" y="2172624"/>
                  <a:pt x="3374060" y="2169822"/>
                  <a:pt x="3439848" y="2176826"/>
                </a:cubicBezTo>
                <a:cubicBezTo>
                  <a:pt x="3512622" y="2184592"/>
                  <a:pt x="3585777" y="2186247"/>
                  <a:pt x="3658678" y="2194523"/>
                </a:cubicBezTo>
                <a:cubicBezTo>
                  <a:pt x="3731578" y="2202800"/>
                  <a:pt x="3807019" y="2201781"/>
                  <a:pt x="3881317" y="2206491"/>
                </a:cubicBezTo>
                <a:cubicBezTo>
                  <a:pt x="3970222" y="2212094"/>
                  <a:pt x="4059124" y="2223552"/>
                  <a:pt x="4148916" y="2225081"/>
                </a:cubicBezTo>
                <a:cubicBezTo>
                  <a:pt x="4255600" y="2226736"/>
                  <a:pt x="4361779" y="2236539"/>
                  <a:pt x="4468337" y="2237813"/>
                </a:cubicBezTo>
                <a:cubicBezTo>
                  <a:pt x="4511390" y="2238577"/>
                  <a:pt x="4554190" y="2246852"/>
                  <a:pt x="4605375" y="2240232"/>
                </a:cubicBezTo>
                <a:cubicBezTo>
                  <a:pt x="4574131" y="2238704"/>
                  <a:pt x="4550762" y="2237940"/>
                  <a:pt x="4527647" y="2236412"/>
                </a:cubicBezTo>
                <a:cubicBezTo>
                  <a:pt x="4410293" y="2228773"/>
                  <a:pt x="4292942" y="2220751"/>
                  <a:pt x="4175589" y="2212985"/>
                </a:cubicBezTo>
                <a:cubicBezTo>
                  <a:pt x="4113101" y="2208783"/>
                  <a:pt x="4050615" y="2205219"/>
                  <a:pt x="3988255" y="2200253"/>
                </a:cubicBezTo>
                <a:cubicBezTo>
                  <a:pt x="3887668" y="2192487"/>
                  <a:pt x="3787079" y="2184082"/>
                  <a:pt x="3686492" y="2176062"/>
                </a:cubicBezTo>
                <a:cubicBezTo>
                  <a:pt x="3630102" y="2171605"/>
                  <a:pt x="3573711" y="2168040"/>
                  <a:pt x="3517320" y="2163330"/>
                </a:cubicBezTo>
                <a:cubicBezTo>
                  <a:pt x="3430958" y="2155689"/>
                  <a:pt x="3344721" y="2147159"/>
                  <a:pt x="3258357" y="2139519"/>
                </a:cubicBezTo>
                <a:cubicBezTo>
                  <a:pt x="3206031" y="2134809"/>
                  <a:pt x="3153705" y="2131371"/>
                  <a:pt x="3101506" y="2126787"/>
                </a:cubicBezTo>
                <a:cubicBezTo>
                  <a:pt x="3004220" y="2117365"/>
                  <a:pt x="2907061" y="2106798"/>
                  <a:pt x="2809395" y="2097502"/>
                </a:cubicBezTo>
                <a:cubicBezTo>
                  <a:pt x="2739161" y="2090628"/>
                  <a:pt x="2668673" y="2085916"/>
                  <a:pt x="2598566" y="2078532"/>
                </a:cubicBezTo>
                <a:cubicBezTo>
                  <a:pt x="2511441" y="2069365"/>
                  <a:pt x="2424569" y="2058160"/>
                  <a:pt x="2337444" y="2048611"/>
                </a:cubicBezTo>
                <a:cubicBezTo>
                  <a:pt x="2255399" y="2039699"/>
                  <a:pt x="2173099" y="2032950"/>
                  <a:pt x="2091054" y="2023146"/>
                </a:cubicBezTo>
                <a:cubicBezTo>
                  <a:pt x="1979162" y="2010414"/>
                  <a:pt x="1867524" y="1995008"/>
                  <a:pt x="1755761" y="1981384"/>
                </a:cubicBezTo>
                <a:cubicBezTo>
                  <a:pt x="1650982" y="1968652"/>
                  <a:pt x="1545821" y="1957830"/>
                  <a:pt x="1441169" y="1943824"/>
                </a:cubicBezTo>
                <a:cubicBezTo>
                  <a:pt x="1299813" y="1924980"/>
                  <a:pt x="1158837" y="1903718"/>
                  <a:pt x="1017607" y="1883345"/>
                </a:cubicBezTo>
                <a:cubicBezTo>
                  <a:pt x="876378" y="1862974"/>
                  <a:pt x="735402" y="1844003"/>
                  <a:pt x="594427" y="1821849"/>
                </a:cubicBezTo>
                <a:cubicBezTo>
                  <a:pt x="462850" y="1801222"/>
                  <a:pt x="331526" y="1778304"/>
                  <a:pt x="200711" y="1755132"/>
                </a:cubicBezTo>
                <a:lnTo>
                  <a:pt x="0" y="1718743"/>
                </a:lnTo>
                <a:close/>
              </a:path>
            </a:pathLst>
          </a:custGeom>
          <a:solidFill>
            <a:schemeClr val="accent2"/>
          </a:solidFill>
          <a:ln w="8199" cap="flat">
            <a:noFill/>
            <a:prstDash val="solid"/>
            <a:miter/>
          </a:ln>
        </p:spPr>
        <p:txBody>
          <a:bodyPr rtlCol="0" anchor="ctr"/>
          <a:lstStyle/>
          <a:p>
            <a:endParaRPr lang="en-US"/>
          </a:p>
        </p:txBody>
      </p:sp>
      <p:sp>
        <p:nvSpPr>
          <p:cNvPr id="2" name="Title 1">
            <a:extLst>
              <a:ext uri="{FF2B5EF4-FFF2-40B4-BE49-F238E27FC236}">
                <a16:creationId xmlns:a16="http://schemas.microsoft.com/office/drawing/2014/main" id="{B49D7C2D-7FB9-6462-F92A-49FD1EF9C7FA}"/>
              </a:ext>
            </a:extLst>
          </p:cNvPr>
          <p:cNvSpPr>
            <a:spLocks noGrp="1"/>
          </p:cNvSpPr>
          <p:nvPr>
            <p:ph type="title"/>
          </p:nvPr>
        </p:nvSpPr>
        <p:spPr>
          <a:xfrm>
            <a:off x="838200" y="401221"/>
            <a:ext cx="10515600" cy="1348065"/>
          </a:xfrm>
        </p:spPr>
        <p:txBody>
          <a:bodyPr>
            <a:normAutofit/>
          </a:bodyPr>
          <a:lstStyle/>
          <a:p>
            <a:r>
              <a:rPr lang="en-US" sz="5400">
                <a:solidFill>
                  <a:srgbClr val="FFFFFF"/>
                </a:solidFill>
                <a:latin typeface="Arial"/>
                <a:cs typeface="Calibri Light"/>
              </a:rPr>
              <a:t>Feedback </a:t>
            </a:r>
            <a:endParaRPr lang="en-US" sz="5400">
              <a:solidFill>
                <a:srgbClr val="FFFFFF"/>
              </a:solidFill>
              <a:latin typeface="Arial"/>
              <a:cs typeface="Arial"/>
            </a:endParaRPr>
          </a:p>
        </p:txBody>
      </p:sp>
      <p:sp>
        <p:nvSpPr>
          <p:cNvPr id="3" name="Content Placeholder 2">
            <a:extLst>
              <a:ext uri="{FF2B5EF4-FFF2-40B4-BE49-F238E27FC236}">
                <a16:creationId xmlns:a16="http://schemas.microsoft.com/office/drawing/2014/main" id="{2D9D3CE7-D933-27DC-61E8-1A1FDD9861EA}"/>
              </a:ext>
            </a:extLst>
          </p:cNvPr>
          <p:cNvSpPr>
            <a:spLocks noGrp="1"/>
          </p:cNvSpPr>
          <p:nvPr>
            <p:ph idx="1"/>
          </p:nvPr>
        </p:nvSpPr>
        <p:spPr>
          <a:xfrm>
            <a:off x="838200" y="2445275"/>
            <a:ext cx="10972800" cy="3731688"/>
          </a:xfrm>
        </p:spPr>
        <p:txBody>
          <a:bodyPr vert="horz" lIns="91440" tIns="45720" rIns="91440" bIns="45720" rtlCol="0" anchor="t">
            <a:noAutofit/>
          </a:bodyPr>
          <a:lstStyle/>
          <a:p>
            <a:r>
              <a:rPr lang="en-US">
                <a:latin typeface="Arial"/>
                <a:cs typeface="Calibri"/>
              </a:rPr>
              <a:t>"Highly appreciated as well as liked the quantitative data and how it was measurable" - T</a:t>
            </a:r>
            <a:r>
              <a:rPr lang="en-US">
                <a:latin typeface="Arial"/>
                <a:cs typeface="Arial"/>
              </a:rPr>
              <a:t>he Dean of the College of Arts &amp; Sciences</a:t>
            </a:r>
            <a:endParaRPr lang="en-US">
              <a:cs typeface="Calibri" panose="020F0502020204030204"/>
            </a:endParaRPr>
          </a:p>
          <a:p>
            <a:r>
              <a:rPr lang="en-US">
                <a:latin typeface="Arial"/>
                <a:cs typeface="Calibri"/>
              </a:rPr>
              <a:t>"This was a great project! Thanks for making this happen." - Colleague </a:t>
            </a:r>
          </a:p>
          <a:p>
            <a:r>
              <a:rPr lang="en-US">
                <a:latin typeface="Arial"/>
                <a:cs typeface="Calibri"/>
              </a:rPr>
              <a:t>"</a:t>
            </a:r>
            <a:r>
              <a:rPr lang="en-US">
                <a:latin typeface="Arial"/>
                <a:ea typeface="+mn-lt"/>
                <a:cs typeface="+mn-lt"/>
              </a:rPr>
              <a:t>It’s obvious that you did a lot of work to promote Pitt State to area schools. … GREAT WORK…we appreciate all the effort that went into this project and I’m excited to see how it may impact enrollment in the future!" - Director of Admissions</a:t>
            </a:r>
            <a:endParaRPr lang="en-US">
              <a:latin typeface="Arial"/>
              <a:cs typeface="Calibri"/>
            </a:endParaRPr>
          </a:p>
          <a:p>
            <a:r>
              <a:rPr lang="en-US">
                <a:latin typeface="Arial"/>
                <a:cs typeface="Calibri"/>
              </a:rPr>
              <a:t>I enjoyed the opportunity to learn about prospective students.  - </a:t>
            </a:r>
            <a:r>
              <a:rPr lang="en-US">
                <a:latin typeface="Arial"/>
                <a:cs typeface="Arial"/>
              </a:rPr>
              <a:t>Scholarship Judge</a:t>
            </a:r>
            <a:r>
              <a:rPr lang="en-US">
                <a:latin typeface="Arial"/>
                <a:cs typeface="Calibri"/>
              </a:rPr>
              <a:t> </a:t>
            </a:r>
          </a:p>
          <a:p>
            <a:pPr marL="0" indent="0">
              <a:buNone/>
            </a:pPr>
            <a:endParaRPr lang="en-US" sz="2400">
              <a:latin typeface="Arial"/>
              <a:cs typeface="Calibri"/>
            </a:endParaRPr>
          </a:p>
        </p:txBody>
      </p:sp>
    </p:spTree>
    <p:extLst>
      <p:ext uri="{BB962C8B-B14F-4D97-AF65-F5344CB8AC3E}">
        <p14:creationId xmlns:p14="http://schemas.microsoft.com/office/powerpoint/2010/main" val="17846127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49D7C2D-7FB9-6462-F92A-49FD1EF9C7FA}"/>
              </a:ext>
            </a:extLst>
          </p:cNvPr>
          <p:cNvSpPr>
            <a:spLocks noGrp="1"/>
          </p:cNvSpPr>
          <p:nvPr>
            <p:ph type="title"/>
          </p:nvPr>
        </p:nvSpPr>
        <p:spPr>
          <a:xfrm>
            <a:off x="686834" y="1153572"/>
            <a:ext cx="3200400" cy="4461163"/>
          </a:xfrm>
        </p:spPr>
        <p:txBody>
          <a:bodyPr>
            <a:normAutofit/>
          </a:bodyPr>
          <a:lstStyle/>
          <a:p>
            <a:r>
              <a:rPr lang="en-US">
                <a:solidFill>
                  <a:srgbClr val="FFFFFF"/>
                </a:solidFill>
                <a:latin typeface="Arial"/>
                <a:cs typeface="Calibri Light"/>
              </a:rPr>
              <a:t>Feedback from Students' Post-Survey</a:t>
            </a:r>
            <a:endParaRPr lang="en-US">
              <a:solidFill>
                <a:srgbClr val="FFFFFF"/>
              </a:solidFill>
              <a:latin typeface="Arial"/>
              <a:cs typeface="Arial"/>
            </a:endParaRP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2D9D3CE7-D933-27DC-61E8-1A1FDD9861EA}"/>
              </a:ext>
            </a:extLst>
          </p:cNvPr>
          <p:cNvSpPr>
            <a:spLocks noGrp="1"/>
          </p:cNvSpPr>
          <p:nvPr>
            <p:ph idx="1"/>
          </p:nvPr>
        </p:nvSpPr>
        <p:spPr>
          <a:xfrm>
            <a:off x="4447308" y="591344"/>
            <a:ext cx="6906491" cy="5585619"/>
          </a:xfrm>
        </p:spPr>
        <p:txBody>
          <a:bodyPr vert="horz" lIns="91440" tIns="45720" rIns="91440" bIns="45720" rtlCol="0" anchor="ctr">
            <a:normAutofit/>
          </a:bodyPr>
          <a:lstStyle/>
          <a:p>
            <a:r>
              <a:rPr lang="en-US">
                <a:latin typeface="Arial"/>
                <a:ea typeface="+mn-lt"/>
                <a:cs typeface="+mn-lt"/>
              </a:rPr>
              <a:t>"It was a well thought out presentation + made me feel more informed."</a:t>
            </a:r>
          </a:p>
          <a:p>
            <a:r>
              <a:rPr lang="en-US">
                <a:latin typeface="Arial"/>
                <a:ea typeface="+mn-lt"/>
                <a:cs typeface="+mn-lt"/>
              </a:rPr>
              <a:t>"I'm not going to attend but they make a good case."</a:t>
            </a:r>
            <a:endParaRPr lang="en-US">
              <a:latin typeface="Arial"/>
              <a:cs typeface="Calibri"/>
            </a:endParaRPr>
          </a:p>
          <a:p>
            <a:r>
              <a:rPr lang="en-US">
                <a:latin typeface="Arial"/>
                <a:ea typeface="+mn-lt"/>
                <a:cs typeface="+mn-lt"/>
              </a:rPr>
              <a:t>"I had no idea how to start searching for scholarships prior to this."</a:t>
            </a:r>
            <a:endParaRPr lang="en-US">
              <a:latin typeface="Arial"/>
              <a:cs typeface="Calibri"/>
            </a:endParaRPr>
          </a:p>
          <a:p>
            <a:r>
              <a:rPr lang="en-US">
                <a:latin typeface="Arial"/>
                <a:ea typeface="+mn-lt"/>
                <a:cs typeface="+mn-lt"/>
              </a:rPr>
              <a:t>"Deeper understanding of the process."</a:t>
            </a:r>
          </a:p>
        </p:txBody>
      </p:sp>
    </p:spTree>
    <p:extLst>
      <p:ext uri="{BB962C8B-B14F-4D97-AF65-F5344CB8AC3E}">
        <p14:creationId xmlns:p14="http://schemas.microsoft.com/office/powerpoint/2010/main" val="24499607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49D7C2D-7FB9-6462-F92A-49FD1EF9C7FA}"/>
              </a:ext>
            </a:extLst>
          </p:cNvPr>
          <p:cNvSpPr>
            <a:spLocks noGrp="1"/>
          </p:cNvSpPr>
          <p:nvPr>
            <p:ph type="title"/>
          </p:nvPr>
        </p:nvSpPr>
        <p:spPr>
          <a:xfrm>
            <a:off x="686834" y="1153572"/>
            <a:ext cx="3200400" cy="4461163"/>
          </a:xfrm>
        </p:spPr>
        <p:txBody>
          <a:bodyPr>
            <a:normAutofit/>
          </a:bodyPr>
          <a:lstStyle/>
          <a:p>
            <a:r>
              <a:rPr lang="en-US">
                <a:solidFill>
                  <a:srgbClr val="FFFFFF"/>
                </a:solidFill>
                <a:latin typeface="Arial"/>
                <a:cs typeface="Calibri Light"/>
              </a:rPr>
              <a:t>Feedback from Teachers</a:t>
            </a:r>
            <a:endParaRPr lang="en-US">
              <a:solidFill>
                <a:srgbClr val="FFFFFF"/>
              </a:solidFill>
              <a:latin typeface="Arial"/>
              <a:cs typeface="Arial"/>
            </a:endParaRP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2D9D3CE7-D933-27DC-61E8-1A1FDD9861EA}"/>
              </a:ext>
            </a:extLst>
          </p:cNvPr>
          <p:cNvSpPr>
            <a:spLocks noGrp="1"/>
          </p:cNvSpPr>
          <p:nvPr>
            <p:ph idx="1"/>
          </p:nvPr>
        </p:nvSpPr>
        <p:spPr>
          <a:xfrm>
            <a:off x="4447308" y="591344"/>
            <a:ext cx="6906491" cy="5585619"/>
          </a:xfrm>
        </p:spPr>
        <p:txBody>
          <a:bodyPr vert="horz" lIns="91440" tIns="45720" rIns="91440" bIns="45720" rtlCol="0" anchor="ctr">
            <a:normAutofit/>
          </a:bodyPr>
          <a:lstStyle/>
          <a:p>
            <a:r>
              <a:rPr lang="en-US">
                <a:latin typeface="Arial"/>
                <a:ea typeface="+mn-lt"/>
                <a:cs typeface="+mn-lt"/>
              </a:rPr>
              <a:t>"Thank you SO much, and thank you for coming.  It was very useful and HELPFUL!"</a:t>
            </a:r>
            <a:endParaRPr lang="en-US">
              <a:latin typeface="Arial"/>
              <a:cs typeface="Calibri" panose="020F0502020204030204"/>
            </a:endParaRPr>
          </a:p>
          <a:p>
            <a:r>
              <a:rPr lang="en-US">
                <a:latin typeface="Arial"/>
                <a:ea typeface="+mn-lt"/>
                <a:cs typeface="+mn-lt"/>
              </a:rPr>
              <a:t>"Thank you for sending this. The students have another voice telling them what is important."</a:t>
            </a:r>
            <a:endParaRPr lang="en-US">
              <a:latin typeface="Arial"/>
              <a:cs typeface="Calibri"/>
            </a:endParaRPr>
          </a:p>
          <a:p>
            <a:r>
              <a:rPr lang="en-US">
                <a:latin typeface="Arial"/>
                <a:ea typeface="+mn-lt"/>
                <a:cs typeface="+mn-lt"/>
              </a:rPr>
              <a:t>"It was great! Thank you! I hope to see you next year!"</a:t>
            </a:r>
            <a:endParaRPr lang="en-US">
              <a:latin typeface="Arial"/>
              <a:cs typeface="Calibri"/>
            </a:endParaRPr>
          </a:p>
          <a:p>
            <a:r>
              <a:rPr lang="en-US">
                <a:latin typeface="Arial"/>
                <a:ea typeface="+mn-lt"/>
                <a:cs typeface="+mn-lt"/>
              </a:rPr>
              <a:t>"Woohoo! Thank you for working with us!"</a:t>
            </a:r>
          </a:p>
          <a:p>
            <a:r>
              <a:rPr lang="en-US">
                <a:latin typeface="Arial"/>
                <a:cs typeface="Calibri" panose="020F0502020204030204"/>
              </a:rPr>
              <a:t>"Your presentation was very enjoyable!"</a:t>
            </a:r>
          </a:p>
        </p:txBody>
      </p:sp>
    </p:spTree>
    <p:extLst>
      <p:ext uri="{BB962C8B-B14F-4D97-AF65-F5344CB8AC3E}">
        <p14:creationId xmlns:p14="http://schemas.microsoft.com/office/powerpoint/2010/main" val="37058008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 name="Rectangle 8">
            <a:extLst>
              <a:ext uri="{FF2B5EF4-FFF2-40B4-BE49-F238E27FC236}">
                <a16:creationId xmlns:a16="http://schemas.microsoft.com/office/drawing/2014/main" id="{4F7EBAE4-9945-4473-9E34-B2C66EA0F0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itle 1">
            <a:extLst>
              <a:ext uri="{FF2B5EF4-FFF2-40B4-BE49-F238E27FC236}">
                <a16:creationId xmlns:a16="http://schemas.microsoft.com/office/drawing/2014/main" id="{82E00F60-C0FF-0700-CB50-4E832CBA41DC}"/>
              </a:ext>
            </a:extLst>
          </p:cNvPr>
          <p:cNvSpPr>
            <a:spLocks noGrp="1"/>
          </p:cNvSpPr>
          <p:nvPr>
            <p:ph type="title"/>
          </p:nvPr>
        </p:nvSpPr>
        <p:spPr>
          <a:xfrm>
            <a:off x="151005" y="102473"/>
            <a:ext cx="8648189" cy="1325563"/>
          </a:xfrm>
        </p:spPr>
        <p:txBody>
          <a:bodyPr>
            <a:normAutofit/>
          </a:bodyPr>
          <a:lstStyle/>
          <a:p>
            <a:r>
              <a:rPr lang="en-US">
                <a:latin typeface="Arial"/>
                <a:cs typeface="Calibri Light"/>
              </a:rPr>
              <a:t>Where We Are Now – Spring Pilot</a:t>
            </a:r>
            <a:endParaRPr lang="en-US">
              <a:latin typeface="Arial"/>
              <a:cs typeface="Arial"/>
            </a:endParaRPr>
          </a:p>
        </p:txBody>
      </p:sp>
      <p:sp>
        <p:nvSpPr>
          <p:cNvPr id="3" name="Content Placeholder 2">
            <a:extLst>
              <a:ext uri="{FF2B5EF4-FFF2-40B4-BE49-F238E27FC236}">
                <a16:creationId xmlns:a16="http://schemas.microsoft.com/office/drawing/2014/main" id="{A2EE4E2B-0EB0-F714-83C7-7DCD1984ACDB}"/>
              </a:ext>
            </a:extLst>
          </p:cNvPr>
          <p:cNvSpPr>
            <a:spLocks noGrp="1"/>
          </p:cNvSpPr>
          <p:nvPr>
            <p:ph idx="1"/>
          </p:nvPr>
        </p:nvSpPr>
        <p:spPr>
          <a:xfrm>
            <a:off x="701431" y="1194533"/>
            <a:ext cx="5530130" cy="4982430"/>
          </a:xfrm>
        </p:spPr>
        <p:txBody>
          <a:bodyPr vert="horz" lIns="91440" tIns="45720" rIns="91440" bIns="45720" rtlCol="0" anchor="t">
            <a:noAutofit/>
          </a:bodyPr>
          <a:lstStyle/>
          <a:p>
            <a:r>
              <a:rPr lang="en-US" sz="2200">
                <a:latin typeface="Arial"/>
                <a:cs typeface="Calibri" panose="020F0502020204030204"/>
              </a:rPr>
              <a:t>We visited eight schools in January 2022 and spoke to 225 students</a:t>
            </a:r>
            <a:endParaRPr lang="en-US"/>
          </a:p>
          <a:p>
            <a:r>
              <a:rPr lang="en-US" sz="2200">
                <a:latin typeface="Arial"/>
                <a:cs typeface="Arial"/>
              </a:rPr>
              <a:t>19 students applied and 9 students awarded scholarships</a:t>
            </a:r>
            <a:endParaRPr lang="en-US" sz="2200">
              <a:latin typeface="Arial"/>
              <a:cs typeface="Calibri" panose="020F0502020204030204"/>
            </a:endParaRPr>
          </a:p>
          <a:p>
            <a:r>
              <a:rPr lang="en-US" sz="2200">
                <a:latin typeface="Arial"/>
                <a:cs typeface="Calibri" panose="020F0502020204030204"/>
              </a:rPr>
              <a:t>Pre-presentation</a:t>
            </a:r>
          </a:p>
          <a:p>
            <a:pPr lvl="1"/>
            <a:r>
              <a:rPr lang="en-US" sz="2200">
                <a:latin typeface="Arial"/>
                <a:cs typeface="Arial"/>
              </a:rPr>
              <a:t>59% of students said they were considering attending PSU</a:t>
            </a:r>
          </a:p>
          <a:p>
            <a:pPr lvl="1"/>
            <a:r>
              <a:rPr lang="en-US" sz="2200">
                <a:latin typeface="Arial"/>
                <a:cs typeface="Arial"/>
              </a:rPr>
              <a:t>Only 31% of students had asked for outside help on writing assignments</a:t>
            </a:r>
          </a:p>
          <a:p>
            <a:r>
              <a:rPr lang="en-US" sz="2200">
                <a:latin typeface="Arial"/>
                <a:cs typeface="Calibri"/>
              </a:rPr>
              <a:t>Post-presentation</a:t>
            </a:r>
            <a:endParaRPr lang="en-US" sz="2200">
              <a:cs typeface="Calibri"/>
            </a:endParaRPr>
          </a:p>
          <a:p>
            <a:pPr lvl="1"/>
            <a:r>
              <a:rPr lang="en-US" sz="2200">
                <a:latin typeface="Arial"/>
                <a:cs typeface="Arial"/>
              </a:rPr>
              <a:t>63% of students said they were considering applying to/attending PSU </a:t>
            </a:r>
            <a:endParaRPr lang="en-US"/>
          </a:p>
          <a:p>
            <a:pPr lvl="1"/>
            <a:r>
              <a:rPr lang="en-US" sz="2200">
                <a:latin typeface="Arial"/>
                <a:cs typeface="Arial"/>
              </a:rPr>
              <a:t>76% said they planned to use outside help when writing scholarship essays</a:t>
            </a:r>
            <a:endParaRPr lang="en-US"/>
          </a:p>
          <a:p>
            <a:pPr lvl="1"/>
            <a:endParaRPr lang="en-US" sz="2200">
              <a:latin typeface="Arial"/>
              <a:cs typeface="Calibri" panose="020F0502020204030204"/>
            </a:endParaRPr>
          </a:p>
          <a:p>
            <a:pPr lvl="1"/>
            <a:endParaRPr lang="en-US" sz="2200">
              <a:latin typeface="Arial"/>
              <a:cs typeface="Calibri" panose="020F0502020204030204"/>
            </a:endParaRPr>
          </a:p>
        </p:txBody>
      </p:sp>
      <p:pic>
        <p:nvPicPr>
          <p:cNvPr id="4" name="Picture 4" descr="At Axe Library, female PSU student looking up from their laptop and spiral notebooks and smiling. They are resting their head on their hand. In the background, you can see the football stadium and field from the library's windows. ">
            <a:extLst>
              <a:ext uri="{FF2B5EF4-FFF2-40B4-BE49-F238E27FC236}">
                <a16:creationId xmlns:a16="http://schemas.microsoft.com/office/drawing/2014/main" id="{71FAEB33-A627-C22F-BB82-2EFE284DFE21}"/>
              </a:ext>
            </a:extLst>
          </p:cNvPr>
          <p:cNvPicPr>
            <a:picLocks noChangeAspect="1"/>
          </p:cNvPicPr>
          <p:nvPr/>
        </p:nvPicPr>
        <p:blipFill rotWithShape="1">
          <a:blip r:embed="rId2"/>
          <a:srcRect t="6876" r="-1" b="18124"/>
          <a:stretch/>
        </p:blipFill>
        <p:spPr>
          <a:xfrm>
            <a:off x="6694513" y="970645"/>
            <a:ext cx="4958953" cy="4958953"/>
          </a:xfrm>
          <a:custGeom>
            <a:avLst/>
            <a:gdLst/>
            <a:ahLst/>
            <a:cxnLst/>
            <a:rect l="l" t="t" r="r" b="b"/>
            <a:pathLst>
              <a:path w="2663168" h="2663168">
                <a:moveTo>
                  <a:pt x="1331584" y="0"/>
                </a:moveTo>
                <a:cubicBezTo>
                  <a:pt x="2066998" y="0"/>
                  <a:pt x="2663168" y="596170"/>
                  <a:pt x="2663168" y="1331584"/>
                </a:cubicBezTo>
                <a:cubicBezTo>
                  <a:pt x="2663168" y="2066998"/>
                  <a:pt x="2066998" y="2663168"/>
                  <a:pt x="1331584" y="2663168"/>
                </a:cubicBezTo>
                <a:cubicBezTo>
                  <a:pt x="596170" y="2663168"/>
                  <a:pt x="0" y="2066998"/>
                  <a:pt x="0" y="1331584"/>
                </a:cubicBezTo>
                <a:cubicBezTo>
                  <a:pt x="0" y="596170"/>
                  <a:pt x="596170" y="0"/>
                  <a:pt x="1331584" y="0"/>
                </a:cubicBezTo>
                <a:close/>
              </a:path>
            </a:pathLst>
          </a:custGeom>
        </p:spPr>
      </p:pic>
      <p:sp>
        <p:nvSpPr>
          <p:cNvPr id="7" name="!!Arc">
            <a:extLst>
              <a:ext uri="{FF2B5EF4-FFF2-40B4-BE49-F238E27FC236}">
                <a16:creationId xmlns:a16="http://schemas.microsoft.com/office/drawing/2014/main" id="{70BEB1E7-2F88-40BC-B73D-42E5B6F80B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89197" flipV="1">
            <a:off x="6261882" y="687822"/>
            <a:ext cx="5471147" cy="5471147"/>
          </a:xfrm>
          <a:prstGeom prst="arc">
            <a:avLst>
              <a:gd name="adj1" fmla="val 16200000"/>
              <a:gd name="adj2" fmla="val 20093138"/>
            </a:avLst>
          </a:prstGeom>
          <a:ln w="127000" cap="rnd">
            <a:solidFill>
              <a:schemeClr val="accent4">
                <a:alpha val="9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Oval">
            <a:extLst>
              <a:ext uri="{FF2B5EF4-FFF2-40B4-BE49-F238E27FC236}">
                <a16:creationId xmlns:a16="http://schemas.microsoft.com/office/drawing/2014/main" id="{A7B99495-F43F-4D80-A44F-2CB4764EB9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48561" y="921125"/>
            <a:ext cx="791021" cy="7695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312482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D2B783EE-0239-4717-BBEA-8C9EAC61C8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2E00F60-C0FF-0700-CB50-4E832CBA41DC}"/>
              </a:ext>
            </a:extLst>
          </p:cNvPr>
          <p:cNvSpPr>
            <a:spLocks noGrp="1"/>
          </p:cNvSpPr>
          <p:nvPr>
            <p:ph type="title"/>
          </p:nvPr>
        </p:nvSpPr>
        <p:spPr>
          <a:xfrm>
            <a:off x="718458" y="705039"/>
            <a:ext cx="5120561" cy="1325563"/>
          </a:xfrm>
        </p:spPr>
        <p:txBody>
          <a:bodyPr>
            <a:normAutofit/>
          </a:bodyPr>
          <a:lstStyle/>
          <a:p>
            <a:r>
              <a:rPr lang="en-US">
                <a:latin typeface="Arial"/>
                <a:cs typeface="Calibri Light"/>
              </a:rPr>
              <a:t>Where We Are Now</a:t>
            </a:r>
            <a:endParaRPr lang="en-US">
              <a:latin typeface="Arial"/>
              <a:cs typeface="Arial"/>
            </a:endParaRPr>
          </a:p>
        </p:txBody>
      </p:sp>
      <p:sp>
        <p:nvSpPr>
          <p:cNvPr id="3" name="Content Placeholder 2">
            <a:extLst>
              <a:ext uri="{FF2B5EF4-FFF2-40B4-BE49-F238E27FC236}">
                <a16:creationId xmlns:a16="http://schemas.microsoft.com/office/drawing/2014/main" id="{A2EE4E2B-0EB0-F714-83C7-7DCD1984ACDB}"/>
              </a:ext>
            </a:extLst>
          </p:cNvPr>
          <p:cNvSpPr>
            <a:spLocks noGrp="1"/>
          </p:cNvSpPr>
          <p:nvPr>
            <p:ph idx="1"/>
          </p:nvPr>
        </p:nvSpPr>
        <p:spPr>
          <a:xfrm>
            <a:off x="838201" y="2293711"/>
            <a:ext cx="5113965" cy="3589338"/>
          </a:xfrm>
        </p:spPr>
        <p:txBody>
          <a:bodyPr vert="horz" lIns="91440" tIns="45720" rIns="91440" bIns="45720" rtlCol="0" anchor="t">
            <a:normAutofit/>
          </a:bodyPr>
          <a:lstStyle/>
          <a:p>
            <a:r>
              <a:rPr lang="en-US">
                <a:latin typeface="Arial"/>
                <a:ea typeface="+mn-lt"/>
                <a:cs typeface="+mn-lt"/>
              </a:rPr>
              <a:t>Fall 2022 results (so far)</a:t>
            </a:r>
          </a:p>
          <a:p>
            <a:pPr lvl="1"/>
            <a:r>
              <a:rPr lang="en-US" sz="2800">
                <a:latin typeface="Arial"/>
                <a:ea typeface="+mn-lt"/>
                <a:cs typeface="+mn-lt"/>
              </a:rPr>
              <a:t>Went to 9 high schools over 3 weeks </a:t>
            </a:r>
          </a:p>
          <a:p>
            <a:pPr lvl="1"/>
            <a:r>
              <a:rPr lang="en-US" sz="2800">
                <a:latin typeface="Arial"/>
                <a:ea typeface="+mn-lt"/>
                <a:cs typeface="+mn-lt"/>
              </a:rPr>
              <a:t>Talked to more than 300 students in October 2022</a:t>
            </a:r>
          </a:p>
          <a:p>
            <a:pPr lvl="1"/>
            <a:r>
              <a:rPr lang="en-US" sz="2800">
                <a:latin typeface="Arial"/>
                <a:ea typeface="+mn-lt"/>
                <a:cs typeface="+mn-lt"/>
              </a:rPr>
              <a:t>High school students used the Writing Center already!</a:t>
            </a:r>
          </a:p>
          <a:p>
            <a:pPr lvl="1"/>
            <a:endParaRPr lang="en-US" sz="2800">
              <a:latin typeface="Arial"/>
              <a:cs typeface="Calibri"/>
            </a:endParaRPr>
          </a:p>
          <a:p>
            <a:pPr lvl="1"/>
            <a:endParaRPr lang="en-US" sz="2800">
              <a:latin typeface="Arial"/>
              <a:cs typeface="Calibri"/>
            </a:endParaRPr>
          </a:p>
          <a:p>
            <a:pPr lvl="1"/>
            <a:endParaRPr lang="en-US" sz="2800">
              <a:latin typeface="Arial"/>
              <a:cs typeface="Calibri"/>
            </a:endParaRPr>
          </a:p>
        </p:txBody>
      </p:sp>
      <p:sp>
        <p:nvSpPr>
          <p:cNvPr id="22" name="Oval 21">
            <a:extLst>
              <a:ext uri="{FF2B5EF4-FFF2-40B4-BE49-F238E27FC236}">
                <a16:creationId xmlns:a16="http://schemas.microsoft.com/office/drawing/2014/main" id="{A7B99495-F43F-4D80-A44F-2CB4764EB9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420569" y="1364732"/>
            <a:ext cx="947488" cy="92178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9" name="Picture 10" descr="Ruth introducing herself to students at a local high school. Ruth is wearing a scarf, long sleeve navy top, and khaki skirt with tall brown boots. The classroom is well decorated and Ruth is standing next to a podium with a laptop. ">
            <a:extLst>
              <a:ext uri="{FF2B5EF4-FFF2-40B4-BE49-F238E27FC236}">
                <a16:creationId xmlns:a16="http://schemas.microsoft.com/office/drawing/2014/main" id="{8C0A12AE-B40B-8F09-9EB8-C2AC1C108C4F}"/>
              </a:ext>
            </a:extLst>
          </p:cNvPr>
          <p:cNvPicPr>
            <a:picLocks noChangeAspect="1"/>
          </p:cNvPicPr>
          <p:nvPr/>
        </p:nvPicPr>
        <p:blipFill rotWithShape="1">
          <a:blip r:embed="rId2"/>
          <a:srcRect t="24347" r="-3" b="3455"/>
          <a:stretch/>
        </p:blipFill>
        <p:spPr>
          <a:xfrm>
            <a:off x="7901259" y="2727729"/>
            <a:ext cx="4290741" cy="4130271"/>
          </a:xfrm>
          <a:custGeom>
            <a:avLst/>
            <a:gdLst/>
            <a:ahLst/>
            <a:cxnLst/>
            <a:rect l="l" t="t" r="r" b="b"/>
            <a:pathLst>
              <a:path w="4290741" h="4130271">
                <a:moveTo>
                  <a:pt x="2503809" y="0"/>
                </a:moveTo>
                <a:cubicBezTo>
                  <a:pt x="3157405" y="0"/>
                  <a:pt x="3752509" y="250434"/>
                  <a:pt x="4198398" y="660580"/>
                </a:cubicBezTo>
                <a:lnTo>
                  <a:pt x="4290741" y="751286"/>
                </a:lnTo>
                <a:lnTo>
                  <a:pt x="4290741" y="4130271"/>
                </a:lnTo>
                <a:lnTo>
                  <a:pt x="604508" y="4130271"/>
                </a:lnTo>
                <a:lnTo>
                  <a:pt x="461940" y="3953232"/>
                </a:lnTo>
                <a:cubicBezTo>
                  <a:pt x="171051" y="3544183"/>
                  <a:pt x="0" y="3043971"/>
                  <a:pt x="0" y="2503809"/>
                </a:cubicBezTo>
                <a:cubicBezTo>
                  <a:pt x="0" y="1120992"/>
                  <a:pt x="1120992" y="0"/>
                  <a:pt x="2503809" y="0"/>
                </a:cubicBezTo>
                <a:close/>
              </a:path>
            </a:pathLst>
          </a:custGeom>
        </p:spPr>
      </p:pic>
      <p:sp>
        <p:nvSpPr>
          <p:cNvPr id="24" name="Arc 23">
            <a:extLst>
              <a:ext uri="{FF2B5EF4-FFF2-40B4-BE49-F238E27FC236}">
                <a16:creationId xmlns:a16="http://schemas.microsoft.com/office/drawing/2014/main" id="{70BEB1E7-2F88-40BC-B73D-42E5B6F80B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4759070" flipV="1">
            <a:off x="6034138" y="-673140"/>
            <a:ext cx="4021193" cy="4021193"/>
          </a:xfrm>
          <a:prstGeom prst="arc">
            <a:avLst>
              <a:gd name="adj1" fmla="val 16200000"/>
              <a:gd name="adj2" fmla="val 20093138"/>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5" name="Picture 8" descr="Lora in a dress holding a scholarship application as she discusses the importance of reading and understanding the scholarship instructions. In the foreground you can see the back of students' heads. It is a well decorated classroom with comfy seating, rugs and wall decor. &#10;">
            <a:extLst>
              <a:ext uri="{FF2B5EF4-FFF2-40B4-BE49-F238E27FC236}">
                <a16:creationId xmlns:a16="http://schemas.microsoft.com/office/drawing/2014/main" id="{4504086A-D827-0A2A-014D-38B7A378AE14}"/>
              </a:ext>
            </a:extLst>
          </p:cNvPr>
          <p:cNvPicPr>
            <a:picLocks noChangeAspect="1"/>
          </p:cNvPicPr>
          <p:nvPr/>
        </p:nvPicPr>
        <p:blipFill rotWithShape="1">
          <a:blip r:embed="rId3"/>
          <a:srcRect t="30820" r="-2" b="4963"/>
          <a:stretch/>
        </p:blipFill>
        <p:spPr>
          <a:xfrm>
            <a:off x="6261607" y="1"/>
            <a:ext cx="3519312" cy="3007909"/>
          </a:xfrm>
          <a:custGeom>
            <a:avLst/>
            <a:gdLst/>
            <a:ahLst/>
            <a:cxnLst/>
            <a:rect l="l" t="t" r="r" b="b"/>
            <a:pathLst>
              <a:path w="3519312" h="3007909">
                <a:moveTo>
                  <a:pt x="519780" y="0"/>
                </a:moveTo>
                <a:lnTo>
                  <a:pt x="2999532" y="0"/>
                </a:lnTo>
                <a:lnTo>
                  <a:pt x="3003921" y="3989"/>
                </a:lnTo>
                <a:cubicBezTo>
                  <a:pt x="3322356" y="322424"/>
                  <a:pt x="3519312" y="762338"/>
                  <a:pt x="3519312" y="1248253"/>
                </a:cubicBezTo>
                <a:cubicBezTo>
                  <a:pt x="3519312" y="2220084"/>
                  <a:pt x="2731487" y="3007909"/>
                  <a:pt x="1759656" y="3007909"/>
                </a:cubicBezTo>
                <a:cubicBezTo>
                  <a:pt x="787826" y="3007909"/>
                  <a:pt x="0" y="2220084"/>
                  <a:pt x="0" y="1248253"/>
                </a:cubicBezTo>
                <a:cubicBezTo>
                  <a:pt x="0" y="762338"/>
                  <a:pt x="196957" y="322424"/>
                  <a:pt x="515392" y="3989"/>
                </a:cubicBezTo>
                <a:close/>
              </a:path>
            </a:pathLst>
          </a:custGeom>
        </p:spPr>
      </p:pic>
    </p:spTree>
    <p:extLst>
      <p:ext uri="{BB962C8B-B14F-4D97-AF65-F5344CB8AC3E}">
        <p14:creationId xmlns:p14="http://schemas.microsoft.com/office/powerpoint/2010/main" val="22501494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8" descr="Lora standing in front of a smartboard in a black blazer and mask talks to students about focusing an essay. Students are in individual seats but cluster together for small groups.">
            <a:extLst>
              <a:ext uri="{FF2B5EF4-FFF2-40B4-BE49-F238E27FC236}">
                <a16:creationId xmlns:a16="http://schemas.microsoft.com/office/drawing/2014/main" id="{49C3EA55-AFA4-8551-E32D-FE85FE8CB28A}"/>
              </a:ext>
            </a:extLst>
          </p:cNvPr>
          <p:cNvPicPr>
            <a:picLocks noChangeAspect="1"/>
          </p:cNvPicPr>
          <p:nvPr/>
        </p:nvPicPr>
        <p:blipFill rotWithShape="1">
          <a:blip r:embed="rId2"/>
          <a:srcRect l="14810" r="43002"/>
          <a:stretch/>
        </p:blipFill>
        <p:spPr>
          <a:xfrm rot="5400000">
            <a:off x="2666999" y="-2667000"/>
            <a:ext cx="6858000" cy="12192000"/>
          </a:xfrm>
          <a:prstGeom prst="rect">
            <a:avLst/>
          </a:prstGeom>
        </p:spPr>
      </p:pic>
      <p:sp>
        <p:nvSpPr>
          <p:cNvPr id="13" name="Freeform 5">
            <a:extLst>
              <a:ext uri="{FF2B5EF4-FFF2-40B4-BE49-F238E27FC236}">
                <a16:creationId xmlns:a16="http://schemas.microsoft.com/office/drawing/2014/main" id="{3CD9DF72-87A3-404E-A828-84CBF11A83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flipH="1">
            <a:off x="0" y="998175"/>
            <a:ext cx="6017172" cy="5859825"/>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5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2" name="Title 1">
            <a:extLst>
              <a:ext uri="{FF2B5EF4-FFF2-40B4-BE49-F238E27FC236}">
                <a16:creationId xmlns:a16="http://schemas.microsoft.com/office/drawing/2014/main" id="{82E00F60-C0FF-0700-CB50-4E832CBA41DC}"/>
              </a:ext>
            </a:extLst>
          </p:cNvPr>
          <p:cNvSpPr>
            <a:spLocks noGrp="1"/>
          </p:cNvSpPr>
          <p:nvPr>
            <p:ph type="title"/>
          </p:nvPr>
        </p:nvSpPr>
        <p:spPr>
          <a:xfrm>
            <a:off x="524391" y="1946608"/>
            <a:ext cx="4465394" cy="1342754"/>
          </a:xfrm>
        </p:spPr>
        <p:txBody>
          <a:bodyPr vert="horz" lIns="91440" tIns="45720" rIns="91440" bIns="45720" rtlCol="0" anchor="ctr">
            <a:noAutofit/>
          </a:bodyPr>
          <a:lstStyle/>
          <a:p>
            <a:pPr algn="ctr"/>
            <a:r>
              <a:rPr lang="en-US" sz="5000" b="1">
                <a:latin typeface="Arial"/>
                <a:cs typeface="Calibri Light"/>
              </a:rPr>
              <a:t>Upcoming for</a:t>
            </a:r>
            <a:br>
              <a:rPr lang="en-US" sz="5000" b="1">
                <a:latin typeface="Arial"/>
                <a:cs typeface="Calibri Light"/>
              </a:rPr>
            </a:br>
            <a:r>
              <a:rPr lang="en-US" sz="5000" b="1">
                <a:latin typeface="Arial"/>
                <a:cs typeface="Calibri Light"/>
              </a:rPr>
              <a:t> Fall 2022 </a:t>
            </a:r>
          </a:p>
        </p:txBody>
      </p:sp>
      <p:cxnSp>
        <p:nvCxnSpPr>
          <p:cNvPr id="15" name="Straight Connector 14">
            <a:extLst>
              <a:ext uri="{FF2B5EF4-FFF2-40B4-BE49-F238E27FC236}">
                <a16:creationId xmlns:a16="http://schemas.microsoft.com/office/drawing/2014/main" id="{20E3A342-4D61-4E3F-AF90-1AB42AEB96C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87051" y="3337139"/>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A2EE4E2B-0EB0-F714-83C7-7DCD1984ACDB}"/>
              </a:ext>
            </a:extLst>
          </p:cNvPr>
          <p:cNvSpPr>
            <a:spLocks noGrp="1"/>
          </p:cNvSpPr>
          <p:nvPr>
            <p:ph idx="1"/>
          </p:nvPr>
        </p:nvSpPr>
        <p:spPr>
          <a:xfrm>
            <a:off x="590830" y="3537317"/>
            <a:ext cx="4593021" cy="2467438"/>
          </a:xfrm>
        </p:spPr>
        <p:txBody>
          <a:bodyPr vert="horz" lIns="91440" tIns="45720" rIns="91440" bIns="45720" rtlCol="0" anchor="ctr">
            <a:noAutofit/>
          </a:bodyPr>
          <a:lstStyle/>
          <a:p>
            <a:r>
              <a:rPr lang="en-US" sz="3000" b="1">
                <a:latin typeface="Arial"/>
                <a:ea typeface="+mn-lt"/>
                <a:cs typeface="+mn-lt"/>
              </a:rPr>
              <a:t>December 2022 </a:t>
            </a:r>
            <a:br>
              <a:rPr lang="en-US" sz="3000" b="1">
                <a:latin typeface="Arial"/>
                <a:ea typeface="+mn-lt"/>
                <a:cs typeface="+mn-lt"/>
              </a:rPr>
            </a:br>
            <a:r>
              <a:rPr lang="en-US" sz="3000" b="1">
                <a:latin typeface="Arial"/>
                <a:ea typeface="+mn-lt"/>
                <a:cs typeface="+mn-lt"/>
              </a:rPr>
              <a:t>drop-in workshop </a:t>
            </a:r>
            <a:endParaRPr lang="en-US" sz="3000" b="1">
              <a:latin typeface="Arial"/>
              <a:cs typeface="Calibri" panose="020F0502020204030204"/>
            </a:endParaRPr>
          </a:p>
          <a:p>
            <a:r>
              <a:rPr lang="en-US" sz="3000" b="1">
                <a:latin typeface="Arial"/>
                <a:cs typeface="Arial"/>
              </a:rPr>
              <a:t>Scholarship deadline is January 17, 2023</a:t>
            </a:r>
            <a:endParaRPr lang="en-US" sz="3000" b="1">
              <a:latin typeface="Arial"/>
              <a:cs typeface="Calibri" panose="020F0502020204030204"/>
            </a:endParaRPr>
          </a:p>
          <a:p>
            <a:pPr lvl="1"/>
            <a:endParaRPr lang="en-US" sz="3000" b="1">
              <a:latin typeface="Arial"/>
              <a:ea typeface="+mn-lt"/>
              <a:cs typeface="+mn-lt"/>
            </a:endParaRPr>
          </a:p>
        </p:txBody>
      </p:sp>
    </p:spTree>
    <p:extLst>
      <p:ext uri="{BB962C8B-B14F-4D97-AF65-F5344CB8AC3E}">
        <p14:creationId xmlns:p14="http://schemas.microsoft.com/office/powerpoint/2010/main" val="27806642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2E00F60-C0FF-0700-CB50-4E832CBA41DC}"/>
              </a:ext>
            </a:extLst>
          </p:cNvPr>
          <p:cNvSpPr>
            <a:spLocks noGrp="1"/>
          </p:cNvSpPr>
          <p:nvPr>
            <p:ph type="title"/>
          </p:nvPr>
        </p:nvSpPr>
        <p:spPr>
          <a:xfrm>
            <a:off x="686834" y="1153572"/>
            <a:ext cx="3200400" cy="4461163"/>
          </a:xfrm>
        </p:spPr>
        <p:txBody>
          <a:bodyPr>
            <a:normAutofit/>
          </a:bodyPr>
          <a:lstStyle/>
          <a:p>
            <a:r>
              <a:rPr lang="en-US">
                <a:solidFill>
                  <a:srgbClr val="FFFFFF"/>
                </a:solidFill>
                <a:latin typeface="Arial"/>
                <a:cs typeface="Calibri Light"/>
              </a:rPr>
              <a:t>Future Directions</a:t>
            </a:r>
            <a:endParaRPr lang="en-US">
              <a:solidFill>
                <a:srgbClr val="FFFFFF"/>
              </a:solidFill>
              <a:latin typeface="Arial"/>
              <a:cs typeface="Arial"/>
            </a:endParaRP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A2EE4E2B-0EB0-F714-83C7-7DCD1984ACDB}"/>
              </a:ext>
            </a:extLst>
          </p:cNvPr>
          <p:cNvSpPr>
            <a:spLocks noGrp="1"/>
          </p:cNvSpPr>
          <p:nvPr>
            <p:ph idx="1"/>
          </p:nvPr>
        </p:nvSpPr>
        <p:spPr>
          <a:xfrm>
            <a:off x="4447308" y="591344"/>
            <a:ext cx="6906491" cy="6122926"/>
          </a:xfrm>
        </p:spPr>
        <p:txBody>
          <a:bodyPr vert="horz" lIns="91440" tIns="45720" rIns="91440" bIns="45720" rtlCol="0" anchor="ctr">
            <a:normAutofit/>
          </a:bodyPr>
          <a:lstStyle/>
          <a:p>
            <a:r>
              <a:rPr lang="en-US" sz="3500">
                <a:latin typeface="Arial"/>
                <a:cs typeface="Calibri"/>
              </a:rPr>
              <a:t>Support from Admissions:</a:t>
            </a:r>
            <a:endParaRPr lang="en-US" sz="3500">
              <a:cs typeface="Calibri"/>
            </a:endParaRPr>
          </a:p>
          <a:p>
            <a:pPr lvl="1"/>
            <a:r>
              <a:rPr lang="en-US" sz="3500">
                <a:latin typeface="Arial"/>
                <a:cs typeface="Calibri"/>
              </a:rPr>
              <a:t>Targeted schools/areas and potential expansion</a:t>
            </a:r>
          </a:p>
          <a:p>
            <a:pPr lvl="1"/>
            <a:r>
              <a:rPr lang="en-US" sz="3500">
                <a:latin typeface="Arial"/>
                <a:cs typeface="Calibri"/>
              </a:rPr>
              <a:t>Visit 10 schools </a:t>
            </a:r>
          </a:p>
          <a:p>
            <a:r>
              <a:rPr lang="en-US" sz="3500">
                <a:latin typeface="Arial"/>
                <a:cs typeface="Calibri"/>
              </a:rPr>
              <a:t>Continuing with fall visits</a:t>
            </a:r>
          </a:p>
          <a:p>
            <a:r>
              <a:rPr lang="en-US" sz="3500">
                <a:latin typeface="Arial"/>
                <a:cs typeface="Calibri"/>
              </a:rPr>
              <a:t>Data analysis </a:t>
            </a:r>
            <a:endParaRPr lang="en-US" sz="3500">
              <a:highlight>
                <a:srgbClr val="FFFF00"/>
              </a:highlight>
              <a:latin typeface="Arial"/>
              <a:cs typeface="Calibri"/>
            </a:endParaRPr>
          </a:p>
          <a:p>
            <a:pPr lvl="1"/>
            <a:endParaRPr lang="en-US" sz="3500">
              <a:latin typeface="Arial"/>
              <a:cs typeface="Calibri"/>
            </a:endParaRPr>
          </a:p>
        </p:txBody>
      </p:sp>
    </p:spTree>
    <p:extLst>
      <p:ext uri="{BB962C8B-B14F-4D97-AF65-F5344CB8AC3E}">
        <p14:creationId xmlns:p14="http://schemas.microsoft.com/office/powerpoint/2010/main" val="2037263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C2554CA6-288E-4202-BC52-2E5A8F0C0A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B10BB131-AC8E-4A8E-A5D1-36260F720C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9189" y="1119031"/>
            <a:ext cx="4619938" cy="46199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8422D17-D28D-DC8F-05F8-CB5A3281D815}"/>
              </a:ext>
            </a:extLst>
          </p:cNvPr>
          <p:cNvSpPr>
            <a:spLocks noGrp="1"/>
          </p:cNvSpPr>
          <p:nvPr>
            <p:ph type="title"/>
          </p:nvPr>
        </p:nvSpPr>
        <p:spPr>
          <a:xfrm>
            <a:off x="1279931" y="1657943"/>
            <a:ext cx="3240506" cy="4064628"/>
          </a:xfrm>
        </p:spPr>
        <p:txBody>
          <a:bodyPr>
            <a:normAutofit/>
          </a:bodyPr>
          <a:lstStyle/>
          <a:p>
            <a:pPr algn="ctr"/>
            <a:r>
              <a:rPr lang="en-US" dirty="0">
                <a:solidFill>
                  <a:srgbClr val="FFFFFF"/>
                </a:solidFill>
                <a:latin typeface="Arial"/>
                <a:ea typeface="+mj-lt"/>
                <a:cs typeface="+mj-lt"/>
              </a:rPr>
              <a:t>Are you looking to implement at your own institution? </a:t>
            </a:r>
            <a:br>
              <a:rPr lang="en-US" dirty="0">
                <a:latin typeface="Arial"/>
                <a:ea typeface="+mj-lt"/>
                <a:cs typeface="+mj-lt"/>
              </a:rPr>
            </a:br>
            <a:endParaRPr lang="en-US">
              <a:solidFill>
                <a:srgbClr val="FFFFFF"/>
              </a:solidFill>
              <a:latin typeface="Arial"/>
              <a:cs typeface="Calibri Light"/>
            </a:endParaRPr>
          </a:p>
        </p:txBody>
      </p:sp>
      <p:sp>
        <p:nvSpPr>
          <p:cNvPr id="12" name="Arc 11">
            <a:extLst>
              <a:ext uri="{FF2B5EF4-FFF2-40B4-BE49-F238E27FC236}">
                <a16:creationId xmlns:a16="http://schemas.microsoft.com/office/drawing/2014/main" id="{5B7778FC-632E-4DCA-A7CB-0D7731CCF97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9809111">
            <a:off x="8683720" y="941148"/>
            <a:ext cx="2987899" cy="2987899"/>
          </a:xfrm>
          <a:prstGeom prst="arc">
            <a:avLst>
              <a:gd name="adj1" fmla="val 15817365"/>
              <a:gd name="adj2" fmla="val 1781380"/>
            </a:avLst>
          </a:prstGeom>
          <a:ln w="127000" cap="rnd">
            <a:solidFill>
              <a:schemeClr val="accent4"/>
            </a:solidFill>
            <a:prstDash val="dash"/>
            <a:miter lim="800000"/>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FA23A907-97FB-4A8F-880A-DD77401C42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0048" y="4780992"/>
            <a:ext cx="546100" cy="5461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7" name="Content Placeholder 2">
            <a:extLst>
              <a:ext uri="{FF2B5EF4-FFF2-40B4-BE49-F238E27FC236}">
                <a16:creationId xmlns:a16="http://schemas.microsoft.com/office/drawing/2014/main" id="{2E3BB1B5-CFCD-04BB-E3EF-821AC27012DE}"/>
              </a:ext>
            </a:extLst>
          </p:cNvPr>
          <p:cNvSpPr>
            <a:spLocks noGrp="1"/>
          </p:cNvSpPr>
          <p:nvPr>
            <p:ph idx="1"/>
          </p:nvPr>
        </p:nvSpPr>
        <p:spPr>
          <a:xfrm>
            <a:off x="5370153" y="1340976"/>
            <a:ext cx="5830311" cy="3935281"/>
          </a:xfrm>
        </p:spPr>
        <p:txBody>
          <a:bodyPr vert="horz" lIns="91440" tIns="45720" rIns="91440" bIns="45720" rtlCol="0" anchor="t">
            <a:noAutofit/>
          </a:bodyPr>
          <a:lstStyle/>
          <a:p>
            <a:pPr marL="0" indent="0">
              <a:buNone/>
            </a:pPr>
            <a:r>
              <a:rPr lang="en-US" b="1" dirty="0">
                <a:latin typeface="Arial"/>
                <a:cs typeface="Arial"/>
              </a:rPr>
              <a:t>Consider these steps: </a:t>
            </a:r>
            <a:endParaRPr lang="en-US" b="1">
              <a:latin typeface="Arial"/>
              <a:cs typeface="Calibri"/>
            </a:endParaRPr>
          </a:p>
          <a:p>
            <a:r>
              <a:rPr lang="en-US" dirty="0">
                <a:latin typeface="Arial"/>
                <a:ea typeface="+mn-lt"/>
                <a:cs typeface="+mn-lt"/>
              </a:rPr>
              <a:t>Who are the stakeholders for you? (supervisors, funders, participants?) </a:t>
            </a:r>
          </a:p>
          <a:p>
            <a:r>
              <a:rPr lang="en-US" dirty="0">
                <a:latin typeface="Arial"/>
                <a:ea typeface="+mn-lt"/>
                <a:cs typeface="+mn-lt"/>
              </a:rPr>
              <a:t>What is the scalability and sustainability of the project ? (one-time workshop or going to schools?) </a:t>
            </a:r>
          </a:p>
          <a:p>
            <a:r>
              <a:rPr lang="en-US" dirty="0">
                <a:latin typeface="Arial"/>
                <a:ea typeface="+mn-lt"/>
                <a:cs typeface="+mn-lt"/>
              </a:rPr>
              <a:t>How are you going to measure your success/report to your stakeholders?  </a:t>
            </a:r>
          </a:p>
        </p:txBody>
      </p:sp>
    </p:spTree>
    <p:extLst>
      <p:ext uri="{BB962C8B-B14F-4D97-AF65-F5344CB8AC3E}">
        <p14:creationId xmlns:p14="http://schemas.microsoft.com/office/powerpoint/2010/main" val="1424095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4E1BEB12-92AF-4445-98AD-4C7756E7C9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D0522C2C-7B5C-48A7-A969-03941E5D2E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Freeform 13">
            <a:extLst>
              <a:ext uri="{FF2B5EF4-FFF2-40B4-BE49-F238E27FC236}">
                <a16:creationId xmlns:a16="http://schemas.microsoft.com/office/drawing/2014/main" id="{9C682A1A-5B2D-4111-BBD6-620165633E5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769476" y="220196"/>
            <a:ext cx="9422524" cy="6637806"/>
          </a:xfrm>
          <a:custGeom>
            <a:avLst/>
            <a:gdLst>
              <a:gd name="connsiteX0" fmla="*/ 4929467 w 8191500"/>
              <a:gd name="connsiteY0" fmla="*/ 0 h 5770597"/>
              <a:gd name="connsiteX1" fmla="*/ 8065066 w 8191500"/>
              <a:gd name="connsiteY1" fmla="*/ 1118513 h 5770597"/>
              <a:gd name="connsiteX2" fmla="*/ 8191500 w 8191500"/>
              <a:gd name="connsiteY2" fmla="*/ 1227339 h 5770597"/>
              <a:gd name="connsiteX3" fmla="*/ 8191500 w 8191500"/>
              <a:gd name="connsiteY3" fmla="*/ 5770597 h 5770597"/>
              <a:gd name="connsiteX4" fmla="*/ 79523 w 8191500"/>
              <a:gd name="connsiteY4" fmla="*/ 5770597 h 5770597"/>
              <a:gd name="connsiteX5" fmla="*/ 56799 w 8191500"/>
              <a:gd name="connsiteY5" fmla="*/ 5644158 h 5770597"/>
              <a:gd name="connsiteX6" fmla="*/ 0 w 8191500"/>
              <a:gd name="connsiteY6" fmla="*/ 4898209 h 5770597"/>
              <a:gd name="connsiteX7" fmla="*/ 4929467 w 8191500"/>
              <a:gd name="connsiteY7" fmla="*/ 0 h 5770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91500" h="5770597">
                <a:moveTo>
                  <a:pt x="4929467" y="0"/>
                </a:moveTo>
                <a:cubicBezTo>
                  <a:pt x="6120547" y="0"/>
                  <a:pt x="7212963" y="419755"/>
                  <a:pt x="8065066" y="1118513"/>
                </a:cubicBezTo>
                <a:lnTo>
                  <a:pt x="8191500" y="1227339"/>
                </a:lnTo>
                <a:lnTo>
                  <a:pt x="8191500" y="5770597"/>
                </a:lnTo>
                <a:lnTo>
                  <a:pt x="79523" y="5770597"/>
                </a:lnTo>
                <a:lnTo>
                  <a:pt x="56799" y="5644158"/>
                </a:lnTo>
                <a:cubicBezTo>
                  <a:pt x="19398" y="5400934"/>
                  <a:pt x="0" y="5151822"/>
                  <a:pt x="0" y="4898209"/>
                </a:cubicBezTo>
                <a:cubicBezTo>
                  <a:pt x="0" y="2193003"/>
                  <a:pt x="2206998" y="0"/>
                  <a:pt x="492946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4" name="Oval 13">
            <a:extLst>
              <a:ext uri="{FF2B5EF4-FFF2-40B4-BE49-F238E27FC236}">
                <a16:creationId xmlns:a16="http://schemas.microsoft.com/office/drawing/2014/main" id="{D6EE29F2-D77F-4BD0-A20B-334D316A1C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209800" y="2099696"/>
            <a:ext cx="1942241" cy="188955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6" name="Arc 15">
            <a:extLst>
              <a:ext uri="{FF2B5EF4-FFF2-40B4-BE49-F238E27FC236}">
                <a16:creationId xmlns:a16="http://schemas.microsoft.com/office/drawing/2014/main" id="{22D09ED2-868F-42C6-866E-F92E0CEF31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520172">
            <a:off x="1613162" y="1492572"/>
            <a:ext cx="2987899" cy="2987899"/>
          </a:xfrm>
          <a:prstGeom prst="arc">
            <a:avLst>
              <a:gd name="adj1" fmla="val 14455503"/>
              <a:gd name="adj2" fmla="val 227775"/>
            </a:avLst>
          </a:prstGeom>
          <a:ln w="127000" cap="rnd">
            <a:solidFill>
              <a:schemeClr val="accent4"/>
            </a:solidFill>
            <a:prstDash val="dash"/>
            <a:miter lim="800000"/>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8E8986D7-E6CE-D775-D192-D2E18E3AF605}"/>
              </a:ext>
            </a:extLst>
          </p:cNvPr>
          <p:cNvSpPr>
            <a:spLocks noGrp="1"/>
          </p:cNvSpPr>
          <p:nvPr>
            <p:ph type="title"/>
          </p:nvPr>
        </p:nvSpPr>
        <p:spPr>
          <a:xfrm>
            <a:off x="4038600" y="1939159"/>
            <a:ext cx="7644627" cy="2751086"/>
          </a:xfrm>
        </p:spPr>
        <p:txBody>
          <a:bodyPr vert="horz" lIns="91440" tIns="45720" rIns="91440" bIns="45720" rtlCol="0" anchor="b">
            <a:normAutofit/>
          </a:bodyPr>
          <a:lstStyle/>
          <a:p>
            <a:pPr algn="r"/>
            <a:r>
              <a:rPr lang="en-US" sz="6500" kern="1200">
                <a:latin typeface="Arial"/>
                <a:cs typeface="Arial"/>
              </a:rPr>
              <a:t>Questions?</a:t>
            </a:r>
            <a:r>
              <a:rPr lang="en-US" sz="6500">
                <a:latin typeface="Arial"/>
                <a:cs typeface="Arial"/>
              </a:rPr>
              <a:t> </a:t>
            </a:r>
            <a:r>
              <a:rPr lang="en-US" sz="6500" kern="1200">
                <a:latin typeface="Arial"/>
                <a:cs typeface="Arial"/>
              </a:rPr>
              <a:t>Comments?</a:t>
            </a:r>
          </a:p>
        </p:txBody>
      </p:sp>
      <p:sp>
        <p:nvSpPr>
          <p:cNvPr id="3" name="Content Placeholder 2">
            <a:extLst>
              <a:ext uri="{FF2B5EF4-FFF2-40B4-BE49-F238E27FC236}">
                <a16:creationId xmlns:a16="http://schemas.microsoft.com/office/drawing/2014/main" id="{5838FAF7-31B6-417E-0227-7180DE9B31A0}"/>
              </a:ext>
            </a:extLst>
          </p:cNvPr>
          <p:cNvSpPr>
            <a:spLocks noGrp="1"/>
          </p:cNvSpPr>
          <p:nvPr>
            <p:ph idx="1"/>
          </p:nvPr>
        </p:nvSpPr>
        <p:spPr>
          <a:xfrm>
            <a:off x="4038600" y="4782320"/>
            <a:ext cx="7644627" cy="1329443"/>
          </a:xfrm>
        </p:spPr>
        <p:txBody>
          <a:bodyPr vert="horz" lIns="91440" tIns="45720" rIns="91440" bIns="45720" rtlCol="0" anchor="t">
            <a:normAutofit/>
          </a:bodyPr>
          <a:lstStyle/>
          <a:p>
            <a:pPr marL="0" indent="0" algn="r">
              <a:buNone/>
            </a:pPr>
            <a:r>
              <a:rPr lang="en-US" sz="3000" kern="1200">
                <a:latin typeface="Arial"/>
                <a:cs typeface="Arial"/>
              </a:rPr>
              <a:t>Thank you for your time and attention!</a:t>
            </a:r>
          </a:p>
        </p:txBody>
      </p:sp>
    </p:spTree>
    <p:extLst>
      <p:ext uri="{BB962C8B-B14F-4D97-AF65-F5344CB8AC3E}">
        <p14:creationId xmlns:p14="http://schemas.microsoft.com/office/powerpoint/2010/main" val="37274321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21AC6A30-4F22-4C0F-B278-19C5B8A80C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BB4335AD-65B1-44E4-90AF-264024FE4BD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12191999" cy="6858000"/>
          </a:xfrm>
          <a:prstGeom prst="rect">
            <a:avLst/>
          </a:pr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AF7D5E3-8275-BBD9-C04F-BF8F241B4AA3}"/>
              </a:ext>
            </a:extLst>
          </p:cNvPr>
          <p:cNvSpPr>
            <a:spLocks noGrp="1"/>
          </p:cNvSpPr>
          <p:nvPr>
            <p:ph type="title"/>
          </p:nvPr>
        </p:nvSpPr>
        <p:spPr>
          <a:xfrm>
            <a:off x="3374444" y="355600"/>
            <a:ext cx="5234353" cy="1351472"/>
          </a:xfrm>
        </p:spPr>
        <p:txBody>
          <a:bodyPr vert="horz" lIns="91440" tIns="45720" rIns="91440" bIns="45720" rtlCol="0" anchor="ctr">
            <a:normAutofit/>
          </a:bodyPr>
          <a:lstStyle/>
          <a:p>
            <a:pPr algn="ctr"/>
            <a:r>
              <a:rPr lang="en-US" sz="6600" kern="1200">
                <a:solidFill>
                  <a:schemeClr val="tx1">
                    <a:lumMod val="85000"/>
                    <a:lumOff val="15000"/>
                  </a:schemeClr>
                </a:solidFill>
                <a:latin typeface="Arial"/>
                <a:cs typeface="Arial"/>
              </a:rPr>
              <a:t>Introductions</a:t>
            </a:r>
            <a:endParaRPr lang="en-US" sz="6600" kern="1200">
              <a:solidFill>
                <a:schemeClr val="tx1">
                  <a:lumMod val="85000"/>
                  <a:lumOff val="15000"/>
                </a:schemeClr>
              </a:solidFill>
              <a:latin typeface="Arial"/>
              <a:cs typeface="Calibri Light"/>
            </a:endParaRPr>
          </a:p>
        </p:txBody>
      </p:sp>
      <p:pic>
        <p:nvPicPr>
          <p:cNvPr id="6" name="Picture 6" descr="Lora, who has black shoulder length hair and is wearing a black mask and glasses, working at a table with a black laptop covered in PittState stickers within Axe Library. There are desktop computers in the background. ">
            <a:extLst>
              <a:ext uri="{FF2B5EF4-FFF2-40B4-BE49-F238E27FC236}">
                <a16:creationId xmlns:a16="http://schemas.microsoft.com/office/drawing/2014/main" id="{8FDA031C-B274-4801-AD1D-9B53FD75B956}"/>
              </a:ext>
            </a:extLst>
          </p:cNvPr>
          <p:cNvPicPr>
            <a:picLocks noChangeAspect="1"/>
          </p:cNvPicPr>
          <p:nvPr/>
        </p:nvPicPr>
        <p:blipFill rotWithShape="1">
          <a:blip r:embed="rId2"/>
          <a:srcRect l="36045" r="23538"/>
          <a:stretch/>
        </p:blipFill>
        <p:spPr>
          <a:xfrm>
            <a:off x="3" y="1"/>
            <a:ext cx="3695699" cy="6858001"/>
          </a:xfrm>
          <a:custGeom>
            <a:avLst/>
            <a:gdLst/>
            <a:ahLst/>
            <a:cxnLst/>
            <a:rect l="l" t="t" r="r" b="b"/>
            <a:pathLst>
              <a:path w="3695699" h="6858001">
                <a:moveTo>
                  <a:pt x="0" y="0"/>
                </a:moveTo>
                <a:lnTo>
                  <a:pt x="3435129" y="0"/>
                </a:lnTo>
                <a:lnTo>
                  <a:pt x="3430599" y="17349"/>
                </a:lnTo>
                <a:cubicBezTo>
                  <a:pt x="3437542" y="19835"/>
                  <a:pt x="3423757" y="30822"/>
                  <a:pt x="3427683" y="38871"/>
                </a:cubicBezTo>
                <a:cubicBezTo>
                  <a:pt x="3431230" y="44698"/>
                  <a:pt x="3427877" y="49388"/>
                  <a:pt x="3427096" y="55116"/>
                </a:cubicBezTo>
                <a:cubicBezTo>
                  <a:pt x="3429620" y="62945"/>
                  <a:pt x="3421946" y="87211"/>
                  <a:pt x="3417356" y="93331"/>
                </a:cubicBezTo>
                <a:cubicBezTo>
                  <a:pt x="3401974" y="107607"/>
                  <a:pt x="3409629" y="143436"/>
                  <a:pt x="3397765" y="155370"/>
                </a:cubicBezTo>
                <a:cubicBezTo>
                  <a:pt x="3395800" y="159886"/>
                  <a:pt x="3394789" y="164378"/>
                  <a:pt x="3394373" y="168831"/>
                </a:cubicBezTo>
                <a:lnTo>
                  <a:pt x="3394553" y="181402"/>
                </a:lnTo>
                <a:lnTo>
                  <a:pt x="3397293" y="185192"/>
                </a:lnTo>
                <a:lnTo>
                  <a:pt x="3395923" y="192756"/>
                </a:lnTo>
                <a:cubicBezTo>
                  <a:pt x="3396018" y="193497"/>
                  <a:pt x="3396112" y="194237"/>
                  <a:pt x="3396207" y="194978"/>
                </a:cubicBezTo>
                <a:cubicBezTo>
                  <a:pt x="3396531" y="199154"/>
                  <a:pt x="3396856" y="203330"/>
                  <a:pt x="3397180" y="207506"/>
                </a:cubicBezTo>
                <a:cubicBezTo>
                  <a:pt x="3382438" y="200939"/>
                  <a:pt x="3394549" y="241317"/>
                  <a:pt x="3383191" y="229051"/>
                </a:cubicBezTo>
                <a:cubicBezTo>
                  <a:pt x="3382519" y="234401"/>
                  <a:pt x="3381383" y="237332"/>
                  <a:pt x="3380194" y="239137"/>
                </a:cubicBezTo>
                <a:lnTo>
                  <a:pt x="3349267" y="310262"/>
                </a:lnTo>
                <a:lnTo>
                  <a:pt x="3344455" y="381704"/>
                </a:lnTo>
                <a:cubicBezTo>
                  <a:pt x="3343420" y="464598"/>
                  <a:pt x="3338482" y="511985"/>
                  <a:pt x="3327551" y="571873"/>
                </a:cubicBezTo>
                <a:cubicBezTo>
                  <a:pt x="3316620" y="631761"/>
                  <a:pt x="3309762" y="702429"/>
                  <a:pt x="3278869" y="741030"/>
                </a:cubicBezTo>
                <a:lnTo>
                  <a:pt x="3239259" y="957888"/>
                </a:lnTo>
                <a:cubicBezTo>
                  <a:pt x="3267597" y="1021376"/>
                  <a:pt x="3235647" y="1004478"/>
                  <a:pt x="3243890" y="1047869"/>
                </a:cubicBezTo>
                <a:cubicBezTo>
                  <a:pt x="3245988" y="1077107"/>
                  <a:pt x="3228006" y="1101189"/>
                  <a:pt x="3221700" y="1118244"/>
                </a:cubicBezTo>
                <a:cubicBezTo>
                  <a:pt x="3220198" y="1120922"/>
                  <a:pt x="3213346" y="1188569"/>
                  <a:pt x="3211078" y="1190394"/>
                </a:cubicBezTo>
                <a:cubicBezTo>
                  <a:pt x="3204899" y="1218939"/>
                  <a:pt x="3210276" y="1253036"/>
                  <a:pt x="3199704" y="1304585"/>
                </a:cubicBezTo>
                <a:cubicBezTo>
                  <a:pt x="3199438" y="1346246"/>
                  <a:pt x="3168623" y="1413431"/>
                  <a:pt x="3167741" y="1449444"/>
                </a:cubicBezTo>
                <a:cubicBezTo>
                  <a:pt x="3180911" y="1471132"/>
                  <a:pt x="3193362" y="1499173"/>
                  <a:pt x="3194410" y="1520667"/>
                </a:cubicBezTo>
                <a:cubicBezTo>
                  <a:pt x="3181228" y="1513763"/>
                  <a:pt x="3199978" y="1547097"/>
                  <a:pt x="3184473" y="1547038"/>
                </a:cubicBezTo>
                <a:cubicBezTo>
                  <a:pt x="3185153" y="1550949"/>
                  <a:pt x="3186303" y="1554741"/>
                  <a:pt x="3187573" y="1558550"/>
                </a:cubicBezTo>
                <a:lnTo>
                  <a:pt x="3188231" y="1560544"/>
                </a:lnTo>
                <a:lnTo>
                  <a:pt x="3188195" y="1568317"/>
                </a:lnTo>
                <a:lnTo>
                  <a:pt x="3191518" y="1570772"/>
                </a:lnTo>
                <a:lnTo>
                  <a:pt x="3193853" y="1582659"/>
                </a:lnTo>
                <a:cubicBezTo>
                  <a:pt x="3194213" y="1587070"/>
                  <a:pt x="3193997" y="1591769"/>
                  <a:pt x="3192857" y="1596890"/>
                </a:cubicBezTo>
                <a:cubicBezTo>
                  <a:pt x="3185716" y="1609144"/>
                  <a:pt x="3191593" y="1629575"/>
                  <a:pt x="3189686" y="1647479"/>
                </a:cubicBezTo>
                <a:lnTo>
                  <a:pt x="3187125" y="1655568"/>
                </a:lnTo>
                <a:cubicBezTo>
                  <a:pt x="3187259" y="1659315"/>
                  <a:pt x="3192418" y="1733399"/>
                  <a:pt x="3192552" y="1737146"/>
                </a:cubicBezTo>
                <a:cubicBezTo>
                  <a:pt x="3236684" y="1834597"/>
                  <a:pt x="3210475" y="1851660"/>
                  <a:pt x="3219437" y="1908917"/>
                </a:cubicBezTo>
                <a:lnTo>
                  <a:pt x="3220572" y="1915235"/>
                </a:lnTo>
                <a:cubicBezTo>
                  <a:pt x="3225642" y="1919319"/>
                  <a:pt x="3228448" y="1945519"/>
                  <a:pt x="3226946" y="1954447"/>
                </a:cubicBezTo>
                <a:cubicBezTo>
                  <a:pt x="3219553" y="1979351"/>
                  <a:pt x="3239504" y="2001442"/>
                  <a:pt x="3234148" y="2021397"/>
                </a:cubicBezTo>
                <a:cubicBezTo>
                  <a:pt x="3234224" y="2026740"/>
                  <a:pt x="3235084" y="2031233"/>
                  <a:pt x="3236424" y="2035173"/>
                </a:cubicBezTo>
                <a:lnTo>
                  <a:pt x="3241339" y="2045116"/>
                </a:lnTo>
                <a:lnTo>
                  <a:pt x="3233470" y="2098623"/>
                </a:lnTo>
                <a:cubicBezTo>
                  <a:pt x="3230495" y="2129687"/>
                  <a:pt x="3232618" y="2188321"/>
                  <a:pt x="3230016" y="2240964"/>
                </a:cubicBezTo>
                <a:cubicBezTo>
                  <a:pt x="3226602" y="2283982"/>
                  <a:pt x="3232644" y="2342030"/>
                  <a:pt x="3237809" y="2379644"/>
                </a:cubicBezTo>
                <a:cubicBezTo>
                  <a:pt x="3244462" y="2409884"/>
                  <a:pt x="3221747" y="2435219"/>
                  <a:pt x="3237054" y="2459103"/>
                </a:cubicBezTo>
                <a:cubicBezTo>
                  <a:pt x="3245536" y="2488997"/>
                  <a:pt x="3251426" y="2510390"/>
                  <a:pt x="3255285" y="2538679"/>
                </a:cubicBezTo>
                <a:cubicBezTo>
                  <a:pt x="3258296" y="2574322"/>
                  <a:pt x="3245460" y="2589819"/>
                  <a:pt x="3245073" y="2622720"/>
                </a:cubicBezTo>
                <a:lnTo>
                  <a:pt x="3252960" y="2736087"/>
                </a:lnTo>
                <a:cubicBezTo>
                  <a:pt x="3245577" y="2772183"/>
                  <a:pt x="3230063" y="2856752"/>
                  <a:pt x="3218681" y="2902964"/>
                </a:cubicBezTo>
                <a:cubicBezTo>
                  <a:pt x="3212624" y="2927969"/>
                  <a:pt x="3209733" y="2973979"/>
                  <a:pt x="3203641" y="3008786"/>
                </a:cubicBezTo>
                <a:cubicBezTo>
                  <a:pt x="3197547" y="3043595"/>
                  <a:pt x="3186644" y="3093251"/>
                  <a:pt x="3182123" y="3111815"/>
                </a:cubicBezTo>
                <a:lnTo>
                  <a:pt x="3176517" y="3120169"/>
                </a:lnTo>
                <a:lnTo>
                  <a:pt x="3177035" y="3121646"/>
                </a:lnTo>
                <a:cubicBezTo>
                  <a:pt x="3177423" y="3127588"/>
                  <a:pt x="3176129" y="3130763"/>
                  <a:pt x="3174093" y="3132705"/>
                </a:cubicBezTo>
                <a:lnTo>
                  <a:pt x="3171045" y="3134220"/>
                </a:lnTo>
                <a:lnTo>
                  <a:pt x="3168274" y="3141524"/>
                </a:lnTo>
                <a:lnTo>
                  <a:pt x="3160781" y="3155149"/>
                </a:lnTo>
                <a:cubicBezTo>
                  <a:pt x="3160949" y="3156237"/>
                  <a:pt x="3161116" y="3157326"/>
                  <a:pt x="3161284" y="3158414"/>
                </a:cubicBezTo>
                <a:lnTo>
                  <a:pt x="3152950" y="3180080"/>
                </a:lnTo>
                <a:lnTo>
                  <a:pt x="3153739" y="3180719"/>
                </a:lnTo>
                <a:cubicBezTo>
                  <a:pt x="3155321" y="3182647"/>
                  <a:pt x="3156128" y="3184999"/>
                  <a:pt x="3155342" y="3188313"/>
                </a:cubicBezTo>
                <a:cubicBezTo>
                  <a:pt x="3169797" y="3188216"/>
                  <a:pt x="3159934" y="3192271"/>
                  <a:pt x="3156340" y="3202049"/>
                </a:cubicBezTo>
                <a:cubicBezTo>
                  <a:pt x="3177988" y="3204083"/>
                  <a:pt x="3159779" y="3228842"/>
                  <a:pt x="3169832" y="3237938"/>
                </a:cubicBezTo>
                <a:cubicBezTo>
                  <a:pt x="3166705" y="3245075"/>
                  <a:pt x="3163793" y="3252659"/>
                  <a:pt x="3161244" y="3260564"/>
                </a:cubicBezTo>
                <a:lnTo>
                  <a:pt x="3160005" y="3265314"/>
                </a:lnTo>
                <a:cubicBezTo>
                  <a:pt x="3160063" y="3265371"/>
                  <a:pt x="3160124" y="3265428"/>
                  <a:pt x="3160184" y="3265486"/>
                </a:cubicBezTo>
                <a:cubicBezTo>
                  <a:pt x="3160345" y="3266694"/>
                  <a:pt x="3160101" y="3268319"/>
                  <a:pt x="3159279" y="3270659"/>
                </a:cubicBezTo>
                <a:lnTo>
                  <a:pt x="3157747" y="3273971"/>
                </a:lnTo>
                <a:lnTo>
                  <a:pt x="3155343" y="3283185"/>
                </a:lnTo>
                <a:cubicBezTo>
                  <a:pt x="3155517" y="3284422"/>
                  <a:pt x="3155689" y="3285657"/>
                  <a:pt x="3155860" y="3286893"/>
                </a:cubicBezTo>
                <a:lnTo>
                  <a:pt x="3158001" y="3289146"/>
                </a:lnTo>
                <a:lnTo>
                  <a:pt x="3157508" y="3289877"/>
                </a:lnTo>
                <a:cubicBezTo>
                  <a:pt x="3151604" y="3294411"/>
                  <a:pt x="3144966" y="3293561"/>
                  <a:pt x="3159853" y="3309833"/>
                </a:cubicBezTo>
                <a:cubicBezTo>
                  <a:pt x="3149181" y="3321561"/>
                  <a:pt x="3158789" y="3329345"/>
                  <a:pt x="3157392" y="3351579"/>
                </a:cubicBezTo>
                <a:cubicBezTo>
                  <a:pt x="3148710" y="3357083"/>
                  <a:pt x="3149361" y="3365079"/>
                  <a:pt x="3152871" y="3374240"/>
                </a:cubicBezTo>
                <a:cubicBezTo>
                  <a:pt x="3148885" y="3383513"/>
                  <a:pt x="3145239" y="3392740"/>
                  <a:pt x="3142119" y="3402557"/>
                </a:cubicBezTo>
                <a:lnTo>
                  <a:pt x="3138061" y="3419585"/>
                </a:lnTo>
                <a:lnTo>
                  <a:pt x="3139796" y="3424940"/>
                </a:lnTo>
                <a:cubicBezTo>
                  <a:pt x="3142520" y="3434326"/>
                  <a:pt x="3143300" y="3443700"/>
                  <a:pt x="3137669" y="3463264"/>
                </a:cubicBezTo>
                <a:cubicBezTo>
                  <a:pt x="3147380" y="3480689"/>
                  <a:pt x="3167781" y="3490510"/>
                  <a:pt x="3168140" y="3518969"/>
                </a:cubicBezTo>
                <a:cubicBezTo>
                  <a:pt x="3159473" y="3545761"/>
                  <a:pt x="3191152" y="3574399"/>
                  <a:pt x="3179206" y="3607864"/>
                </a:cubicBezTo>
                <a:cubicBezTo>
                  <a:pt x="3176757" y="3619813"/>
                  <a:pt x="3181069" y="3654600"/>
                  <a:pt x="3189125" y="3659839"/>
                </a:cubicBezTo>
                <a:cubicBezTo>
                  <a:pt x="3191518" y="3666815"/>
                  <a:pt x="3189857" y="3675779"/>
                  <a:pt x="3198077" y="3677681"/>
                </a:cubicBezTo>
                <a:cubicBezTo>
                  <a:pt x="3208136" y="3681475"/>
                  <a:pt x="3196345" y="3709561"/>
                  <a:pt x="3207094" y="3703876"/>
                </a:cubicBezTo>
                <a:cubicBezTo>
                  <a:pt x="3199084" y="3723751"/>
                  <a:pt x="3220453" y="3734396"/>
                  <a:pt x="3227016" y="3748633"/>
                </a:cubicBezTo>
                <a:cubicBezTo>
                  <a:pt x="3218663" y="3764666"/>
                  <a:pt x="3240667" y="3778725"/>
                  <a:pt x="3246806" y="3811324"/>
                </a:cubicBezTo>
                <a:cubicBezTo>
                  <a:pt x="3237058" y="3829063"/>
                  <a:pt x="3251097" y="3833247"/>
                  <a:pt x="3239091" y="3865102"/>
                </a:cubicBezTo>
                <a:cubicBezTo>
                  <a:pt x="3240755" y="3865725"/>
                  <a:pt x="3242340" y="3866659"/>
                  <a:pt x="3243800" y="3867874"/>
                </a:cubicBezTo>
                <a:cubicBezTo>
                  <a:pt x="3252276" y="3874935"/>
                  <a:pt x="3254724" y="3889782"/>
                  <a:pt x="3249268" y="3901031"/>
                </a:cubicBezTo>
                <a:cubicBezTo>
                  <a:pt x="3234180" y="3950514"/>
                  <a:pt x="3270886" y="3938724"/>
                  <a:pt x="3271850" y="3976535"/>
                </a:cubicBezTo>
                <a:cubicBezTo>
                  <a:pt x="3275333" y="4018513"/>
                  <a:pt x="3265836" y="4033210"/>
                  <a:pt x="3253128" y="4091308"/>
                </a:cubicBezTo>
                <a:cubicBezTo>
                  <a:pt x="3262530" y="4093945"/>
                  <a:pt x="3263925" y="4100312"/>
                  <a:pt x="3261491" y="4112665"/>
                </a:cubicBezTo>
                <a:cubicBezTo>
                  <a:pt x="3263824" y="4132845"/>
                  <a:pt x="3285122" y="4124005"/>
                  <a:pt x="3275235" y="4148543"/>
                </a:cubicBezTo>
                <a:cubicBezTo>
                  <a:pt x="3282222" y="4163609"/>
                  <a:pt x="3300717" y="4191930"/>
                  <a:pt x="3303406" y="4203059"/>
                </a:cubicBezTo>
                <a:cubicBezTo>
                  <a:pt x="3307769" y="4216879"/>
                  <a:pt x="3289765" y="4198911"/>
                  <a:pt x="3291377" y="4215304"/>
                </a:cubicBezTo>
                <a:cubicBezTo>
                  <a:pt x="3295421" y="4234470"/>
                  <a:pt x="3290844" y="4240556"/>
                  <a:pt x="3303627" y="4247412"/>
                </a:cubicBezTo>
                <a:cubicBezTo>
                  <a:pt x="3300302" y="4270043"/>
                  <a:pt x="3313094" y="4269840"/>
                  <a:pt x="3323715" y="4295574"/>
                </a:cubicBezTo>
                <a:cubicBezTo>
                  <a:pt x="3318854" y="4309546"/>
                  <a:pt x="3323708" y="4317748"/>
                  <a:pt x="3331757" y="4324626"/>
                </a:cubicBezTo>
                <a:cubicBezTo>
                  <a:pt x="3334500" y="4352298"/>
                  <a:pt x="3348521" y="4373553"/>
                  <a:pt x="3357571" y="4402594"/>
                </a:cubicBezTo>
                <a:cubicBezTo>
                  <a:pt x="3395421" y="4440113"/>
                  <a:pt x="3406716" y="4492429"/>
                  <a:pt x="3416883" y="4511276"/>
                </a:cubicBezTo>
                <a:lnTo>
                  <a:pt x="3418568" y="4515669"/>
                </a:lnTo>
                <a:cubicBezTo>
                  <a:pt x="3418685" y="4519956"/>
                  <a:pt x="3418801" y="4524244"/>
                  <a:pt x="3418918" y="4528531"/>
                </a:cubicBezTo>
                <a:cubicBezTo>
                  <a:pt x="3418727" y="4530191"/>
                  <a:pt x="3418537" y="4531850"/>
                  <a:pt x="3418346" y="4533510"/>
                </a:cubicBezTo>
                <a:cubicBezTo>
                  <a:pt x="3418215" y="4536889"/>
                  <a:pt x="3418462" y="4539065"/>
                  <a:pt x="3419005" y="4540494"/>
                </a:cubicBezTo>
                <a:lnTo>
                  <a:pt x="3424268" y="4595886"/>
                </a:lnTo>
                <a:cubicBezTo>
                  <a:pt x="3429156" y="4624362"/>
                  <a:pt x="3443934" y="4682306"/>
                  <a:pt x="3448330" y="4711348"/>
                </a:cubicBezTo>
                <a:lnTo>
                  <a:pt x="3445621" y="4714874"/>
                </a:lnTo>
                <a:cubicBezTo>
                  <a:pt x="3444103" y="4718397"/>
                  <a:pt x="3443735" y="4723077"/>
                  <a:pt x="3445980" y="4730345"/>
                </a:cubicBezTo>
                <a:lnTo>
                  <a:pt x="3446976" y="4731926"/>
                </a:lnTo>
                <a:lnTo>
                  <a:pt x="3443720" y="4745408"/>
                </a:lnTo>
                <a:cubicBezTo>
                  <a:pt x="3444756" y="4771155"/>
                  <a:pt x="3455466" y="4843107"/>
                  <a:pt x="3453194" y="4886406"/>
                </a:cubicBezTo>
                <a:cubicBezTo>
                  <a:pt x="3454856" y="4906631"/>
                  <a:pt x="3481235" y="5008239"/>
                  <a:pt x="3455210" y="5025296"/>
                </a:cubicBezTo>
                <a:cubicBezTo>
                  <a:pt x="3442202" y="5116320"/>
                  <a:pt x="3464654" y="5119078"/>
                  <a:pt x="3462841" y="5211091"/>
                </a:cubicBezTo>
                <a:cubicBezTo>
                  <a:pt x="3469390" y="5269669"/>
                  <a:pt x="3462794" y="5327391"/>
                  <a:pt x="3469385" y="5356669"/>
                </a:cubicBezTo>
                <a:cubicBezTo>
                  <a:pt x="3471479" y="5361935"/>
                  <a:pt x="3474277" y="5366825"/>
                  <a:pt x="3477268" y="5371683"/>
                </a:cubicBezTo>
                <a:lnTo>
                  <a:pt x="3478824" y="5374232"/>
                </a:lnTo>
                <a:lnTo>
                  <a:pt x="3486664" y="5427532"/>
                </a:lnTo>
                <a:lnTo>
                  <a:pt x="3499845" y="5523238"/>
                </a:lnTo>
                <a:cubicBezTo>
                  <a:pt x="3496480" y="5535759"/>
                  <a:pt x="3498126" y="5574631"/>
                  <a:pt x="3505782" y="5582050"/>
                </a:cubicBezTo>
                <a:cubicBezTo>
                  <a:pt x="3507640" y="5590169"/>
                  <a:pt x="3505294" y="5599602"/>
                  <a:pt x="3513368" y="5603412"/>
                </a:cubicBezTo>
                <a:cubicBezTo>
                  <a:pt x="3518549" y="5620896"/>
                  <a:pt x="3530454" y="5660930"/>
                  <a:pt x="3536869" y="5686953"/>
                </a:cubicBezTo>
                <a:cubicBezTo>
                  <a:pt x="3527290" y="5702684"/>
                  <a:pt x="3548216" y="5722678"/>
                  <a:pt x="3551859" y="5759548"/>
                </a:cubicBezTo>
                <a:cubicBezTo>
                  <a:pt x="3540751" y="5776843"/>
                  <a:pt x="3554471" y="5784377"/>
                  <a:pt x="3540024" y="5816599"/>
                </a:cubicBezTo>
                <a:cubicBezTo>
                  <a:pt x="3541640" y="5817630"/>
                  <a:pt x="3543154" y="5818984"/>
                  <a:pt x="3544521" y="5820619"/>
                </a:cubicBezTo>
                <a:cubicBezTo>
                  <a:pt x="3552455" y="5830118"/>
                  <a:pt x="3553767" y="5846834"/>
                  <a:pt x="3547449" y="5857956"/>
                </a:cubicBezTo>
                <a:cubicBezTo>
                  <a:pt x="3528571" y="5908761"/>
                  <a:pt x="3532186" y="5952107"/>
                  <a:pt x="3530253" y="5993572"/>
                </a:cubicBezTo>
                <a:cubicBezTo>
                  <a:pt x="3530522" y="6040113"/>
                  <a:pt x="3553891" y="6005695"/>
                  <a:pt x="3536734" y="6066404"/>
                </a:cubicBezTo>
                <a:cubicBezTo>
                  <a:pt x="3545935" y="6071268"/>
                  <a:pt x="3546842" y="6078512"/>
                  <a:pt x="3543461" y="6091477"/>
                </a:cubicBezTo>
                <a:cubicBezTo>
                  <a:pt x="3549602" y="6107585"/>
                  <a:pt x="3568275" y="6137061"/>
                  <a:pt x="3573577" y="6163051"/>
                </a:cubicBezTo>
                <a:cubicBezTo>
                  <a:pt x="3577046" y="6182032"/>
                  <a:pt x="3572259" y="6223892"/>
                  <a:pt x="3575275" y="6247420"/>
                </a:cubicBezTo>
                <a:cubicBezTo>
                  <a:pt x="3570217" y="6271412"/>
                  <a:pt x="3583023" y="6273898"/>
                  <a:pt x="3591673" y="6304222"/>
                </a:cubicBezTo>
                <a:cubicBezTo>
                  <a:pt x="3585743" y="6318440"/>
                  <a:pt x="3589967" y="6328418"/>
                  <a:pt x="3597489" y="6337624"/>
                </a:cubicBezTo>
                <a:cubicBezTo>
                  <a:pt x="3598113" y="6368401"/>
                  <a:pt x="3610504" y="6394558"/>
                  <a:pt x="3617330" y="6428161"/>
                </a:cubicBezTo>
                <a:cubicBezTo>
                  <a:pt x="3612404" y="6466489"/>
                  <a:pt x="3633001" y="6482393"/>
                  <a:pt x="3640218" y="6518318"/>
                </a:cubicBezTo>
                <a:cubicBezTo>
                  <a:pt x="3625420" y="6557419"/>
                  <a:pt x="3668862" y="6537820"/>
                  <a:pt x="3670788" y="6568733"/>
                </a:cubicBezTo>
                <a:cubicBezTo>
                  <a:pt x="3659124" y="6621466"/>
                  <a:pt x="3685482" y="6565072"/>
                  <a:pt x="3687763" y="6643164"/>
                </a:cubicBezTo>
                <a:cubicBezTo>
                  <a:pt x="3685396" y="6647995"/>
                  <a:pt x="3689317" y="6656838"/>
                  <a:pt x="3693097" y="6655183"/>
                </a:cubicBezTo>
                <a:cubicBezTo>
                  <a:pt x="3693444" y="6672318"/>
                  <a:pt x="3690193" y="6715787"/>
                  <a:pt x="3689847" y="6745974"/>
                </a:cubicBezTo>
                <a:cubicBezTo>
                  <a:pt x="3689583" y="6773144"/>
                  <a:pt x="3690048" y="6817635"/>
                  <a:pt x="3691023" y="6836306"/>
                </a:cubicBezTo>
                <a:lnTo>
                  <a:pt x="3695699" y="6858001"/>
                </a:lnTo>
                <a:lnTo>
                  <a:pt x="0" y="6858000"/>
                </a:lnTo>
                <a:close/>
              </a:path>
            </a:pathLst>
          </a:custGeom>
        </p:spPr>
      </p:pic>
      <p:pic>
        <p:nvPicPr>
          <p:cNvPr id="5" name="Picture 5" descr="Ruth, who has blonde hair and wearing glasses, stands between the stacks in a blue dress with scarf and navy sweater. The bottom portion of her face is covered by a periodical that she is holding. &#10;&#10;">
            <a:extLst>
              <a:ext uri="{FF2B5EF4-FFF2-40B4-BE49-F238E27FC236}">
                <a16:creationId xmlns:a16="http://schemas.microsoft.com/office/drawing/2014/main" id="{34D2AD5B-DA43-457F-2719-B77F0F8E64BA}"/>
              </a:ext>
            </a:extLst>
          </p:cNvPr>
          <p:cNvPicPr>
            <a:picLocks noChangeAspect="1"/>
          </p:cNvPicPr>
          <p:nvPr/>
        </p:nvPicPr>
        <p:blipFill rotWithShape="1">
          <a:blip r:embed="rId3"/>
          <a:srcRect l="10044" r="19741"/>
          <a:stretch/>
        </p:blipFill>
        <p:spPr>
          <a:xfrm>
            <a:off x="8580467" y="10"/>
            <a:ext cx="3611533" cy="6857990"/>
          </a:xfrm>
          <a:custGeom>
            <a:avLst/>
            <a:gdLst/>
            <a:ahLst/>
            <a:cxnLst/>
            <a:rect l="l" t="t" r="r" b="b"/>
            <a:pathLst>
              <a:path w="3810000" h="6858000">
                <a:moveTo>
                  <a:pt x="95627" y="0"/>
                </a:moveTo>
                <a:lnTo>
                  <a:pt x="3810000" y="0"/>
                </a:lnTo>
                <a:lnTo>
                  <a:pt x="3810000" y="6858000"/>
                </a:lnTo>
                <a:lnTo>
                  <a:pt x="13132" y="6858000"/>
                </a:lnTo>
                <a:cubicBezTo>
                  <a:pt x="13183" y="6857363"/>
                  <a:pt x="13234" y="6856727"/>
                  <a:pt x="13284" y="6856090"/>
                </a:cubicBezTo>
                <a:lnTo>
                  <a:pt x="31566" y="6805847"/>
                </a:lnTo>
                <a:lnTo>
                  <a:pt x="30463" y="6715381"/>
                </a:lnTo>
                <a:cubicBezTo>
                  <a:pt x="29585" y="6714082"/>
                  <a:pt x="28597" y="6713038"/>
                  <a:pt x="27533" y="6712286"/>
                </a:cubicBezTo>
                <a:lnTo>
                  <a:pt x="31288" y="6698474"/>
                </a:lnTo>
                <a:lnTo>
                  <a:pt x="29901" y="6686264"/>
                </a:lnTo>
                <a:cubicBezTo>
                  <a:pt x="29591" y="6639749"/>
                  <a:pt x="29281" y="6593234"/>
                  <a:pt x="28971" y="6546719"/>
                </a:cubicBezTo>
                <a:cubicBezTo>
                  <a:pt x="23415" y="6502008"/>
                  <a:pt x="3087" y="6462057"/>
                  <a:pt x="310" y="6408337"/>
                </a:cubicBezTo>
                <a:cubicBezTo>
                  <a:pt x="-2468" y="6354617"/>
                  <a:pt x="14431" y="6312397"/>
                  <a:pt x="12307" y="6224401"/>
                </a:cubicBezTo>
                <a:lnTo>
                  <a:pt x="27152" y="6147415"/>
                </a:lnTo>
                <a:lnTo>
                  <a:pt x="39044" y="6093837"/>
                </a:lnTo>
                <a:cubicBezTo>
                  <a:pt x="47718" y="6039281"/>
                  <a:pt x="47985" y="5964495"/>
                  <a:pt x="46816" y="5915901"/>
                </a:cubicBezTo>
                <a:cubicBezTo>
                  <a:pt x="43189" y="5876557"/>
                  <a:pt x="47196" y="5863739"/>
                  <a:pt x="33533" y="5831562"/>
                </a:cubicBezTo>
                <a:cubicBezTo>
                  <a:pt x="27901" y="5792459"/>
                  <a:pt x="47408" y="5747455"/>
                  <a:pt x="46555" y="5710909"/>
                </a:cubicBezTo>
                <a:cubicBezTo>
                  <a:pt x="53188" y="5686865"/>
                  <a:pt x="49116" y="5615845"/>
                  <a:pt x="62461" y="5602222"/>
                </a:cubicBezTo>
                <a:cubicBezTo>
                  <a:pt x="64066" y="5572067"/>
                  <a:pt x="49594" y="5555548"/>
                  <a:pt x="56185" y="5529979"/>
                </a:cubicBezTo>
                <a:lnTo>
                  <a:pt x="67961" y="5458854"/>
                </a:lnTo>
                <a:lnTo>
                  <a:pt x="110939" y="5353584"/>
                </a:lnTo>
                <a:cubicBezTo>
                  <a:pt x="123070" y="5308303"/>
                  <a:pt x="110671" y="5307524"/>
                  <a:pt x="128276" y="5249764"/>
                </a:cubicBezTo>
                <a:cubicBezTo>
                  <a:pt x="137692" y="5218499"/>
                  <a:pt x="146153" y="5160067"/>
                  <a:pt x="156749" y="5116288"/>
                </a:cubicBezTo>
                <a:cubicBezTo>
                  <a:pt x="167347" y="5072508"/>
                  <a:pt x="184838" y="5010298"/>
                  <a:pt x="191855" y="4987089"/>
                </a:cubicBezTo>
                <a:lnTo>
                  <a:pt x="219824" y="4934095"/>
                </a:lnTo>
                <a:cubicBezTo>
                  <a:pt x="223315" y="4926170"/>
                  <a:pt x="231151" y="4920904"/>
                  <a:pt x="231137" y="4903120"/>
                </a:cubicBezTo>
                <a:lnTo>
                  <a:pt x="219738" y="4827391"/>
                </a:lnTo>
                <a:cubicBezTo>
                  <a:pt x="223928" y="4818620"/>
                  <a:pt x="227939" y="4809255"/>
                  <a:pt x="231597" y="4799440"/>
                </a:cubicBezTo>
                <a:lnTo>
                  <a:pt x="233480" y="4793512"/>
                </a:lnTo>
                <a:cubicBezTo>
                  <a:pt x="233423" y="4793432"/>
                  <a:pt x="233367" y="4793351"/>
                  <a:pt x="233310" y="4793271"/>
                </a:cubicBezTo>
                <a:cubicBezTo>
                  <a:pt x="233275" y="4791711"/>
                  <a:pt x="233728" y="4789662"/>
                  <a:pt x="234882" y="4786765"/>
                </a:cubicBezTo>
                <a:lnTo>
                  <a:pt x="236914" y="4782703"/>
                </a:lnTo>
                <a:lnTo>
                  <a:pt x="246329" y="4683644"/>
                </a:lnTo>
                <a:cubicBezTo>
                  <a:pt x="256294" y="4677568"/>
                  <a:pt x="256527" y="4667288"/>
                  <a:pt x="253823" y="4655204"/>
                </a:cubicBezTo>
                <a:cubicBezTo>
                  <a:pt x="259521" y="4631796"/>
                  <a:pt x="280440" y="4574275"/>
                  <a:pt x="280514" y="4543195"/>
                </a:cubicBezTo>
                <a:cubicBezTo>
                  <a:pt x="272112" y="4519880"/>
                  <a:pt x="251340" y="4505102"/>
                  <a:pt x="254268" y="4468722"/>
                </a:cubicBezTo>
                <a:cubicBezTo>
                  <a:pt x="266696" y="4435462"/>
                  <a:pt x="236001" y="4395418"/>
                  <a:pt x="252728" y="4353998"/>
                </a:cubicBezTo>
                <a:cubicBezTo>
                  <a:pt x="256750" y="4339008"/>
                  <a:pt x="256168" y="4294115"/>
                  <a:pt x="248123" y="4286542"/>
                </a:cubicBezTo>
                <a:cubicBezTo>
                  <a:pt x="246365" y="4277371"/>
                  <a:pt x="249194" y="4266107"/>
                  <a:pt x="240584" y="4262777"/>
                </a:cubicBezTo>
                <a:cubicBezTo>
                  <a:pt x="230221" y="4256829"/>
                  <a:pt x="246153" y="4222259"/>
                  <a:pt x="233949" y="4228340"/>
                </a:cubicBezTo>
                <a:cubicBezTo>
                  <a:pt x="244865" y="4203839"/>
                  <a:pt x="223150" y="4187902"/>
                  <a:pt x="217758" y="4169004"/>
                </a:cubicBezTo>
                <a:cubicBezTo>
                  <a:pt x="228596" y="4149446"/>
                  <a:pt x="206597" y="4129080"/>
                  <a:pt x="203797" y="4086781"/>
                </a:cubicBezTo>
                <a:cubicBezTo>
                  <a:pt x="216334" y="4065199"/>
                  <a:pt x="201740" y="4058317"/>
                  <a:pt x="218344" y="4018957"/>
                </a:cubicBezTo>
                <a:cubicBezTo>
                  <a:pt x="216630" y="4017979"/>
                  <a:pt x="215034" y="4016614"/>
                  <a:pt x="213609" y="4014902"/>
                </a:cubicBezTo>
                <a:cubicBezTo>
                  <a:pt x="205325" y="4004955"/>
                  <a:pt x="204424" y="3985729"/>
                  <a:pt x="211594" y="3971964"/>
                </a:cubicBezTo>
                <a:cubicBezTo>
                  <a:pt x="233561" y="3910433"/>
                  <a:pt x="230991" y="3860613"/>
                  <a:pt x="234357" y="3812226"/>
                </a:cubicBezTo>
                <a:cubicBezTo>
                  <a:pt x="235501" y="3758242"/>
                  <a:pt x="209185" y="3801364"/>
                  <a:pt x="229596" y="3728573"/>
                </a:cubicBezTo>
                <a:cubicBezTo>
                  <a:pt x="219804" y="3724174"/>
                  <a:pt x="219047" y="3715890"/>
                  <a:pt x="223099" y="3700384"/>
                </a:cubicBezTo>
                <a:cubicBezTo>
                  <a:pt x="222942" y="3674360"/>
                  <a:pt x="199034" y="3683312"/>
                  <a:pt x="212511" y="3653063"/>
                </a:cubicBezTo>
                <a:cubicBezTo>
                  <a:pt x="207582" y="3623616"/>
                  <a:pt x="199349" y="3555881"/>
                  <a:pt x="193522" y="3523704"/>
                </a:cubicBezTo>
                <a:cubicBezTo>
                  <a:pt x="199728" y="3495169"/>
                  <a:pt x="185963" y="3494025"/>
                  <a:pt x="177551" y="3460001"/>
                </a:cubicBezTo>
                <a:cubicBezTo>
                  <a:pt x="184399" y="3442692"/>
                  <a:pt x="180138" y="3431687"/>
                  <a:pt x="172293" y="3422022"/>
                </a:cubicBezTo>
                <a:cubicBezTo>
                  <a:pt x="172567" y="3386386"/>
                  <a:pt x="159982" y="3357707"/>
                  <a:pt x="153640" y="3319632"/>
                </a:cubicBezTo>
                <a:cubicBezTo>
                  <a:pt x="117352" y="3267571"/>
                  <a:pt x="111308" y="3199530"/>
                  <a:pt x="102580" y="3174350"/>
                </a:cubicBezTo>
                <a:lnTo>
                  <a:pt x="101281" y="3168555"/>
                </a:lnTo>
                <a:cubicBezTo>
                  <a:pt x="101655" y="3163067"/>
                  <a:pt x="102030" y="3157580"/>
                  <a:pt x="102403" y="3152092"/>
                </a:cubicBezTo>
                <a:lnTo>
                  <a:pt x="103597" y="3145797"/>
                </a:lnTo>
                <a:cubicBezTo>
                  <a:pt x="104132" y="3141497"/>
                  <a:pt x="104119" y="3138691"/>
                  <a:pt x="103701" y="3136806"/>
                </a:cubicBezTo>
                <a:lnTo>
                  <a:pt x="108221" y="3088993"/>
                </a:lnTo>
                <a:cubicBezTo>
                  <a:pt x="109464" y="3064872"/>
                  <a:pt x="113188" y="3030250"/>
                  <a:pt x="111158" y="2992081"/>
                </a:cubicBezTo>
                <a:cubicBezTo>
                  <a:pt x="109031" y="2944441"/>
                  <a:pt x="104226" y="2942439"/>
                  <a:pt x="105565" y="2902844"/>
                </a:cubicBezTo>
                <a:cubicBezTo>
                  <a:pt x="107874" y="2897323"/>
                  <a:pt x="101362" y="2801618"/>
                  <a:pt x="105102" y="2797375"/>
                </a:cubicBezTo>
                <a:cubicBezTo>
                  <a:pt x="86174" y="2744941"/>
                  <a:pt x="109804" y="2750735"/>
                  <a:pt x="107241" y="2691357"/>
                </a:cubicBezTo>
                <a:cubicBezTo>
                  <a:pt x="107811" y="2665349"/>
                  <a:pt x="115946" y="2561129"/>
                  <a:pt x="145888" y="2542201"/>
                </a:cubicBezTo>
                <a:cubicBezTo>
                  <a:pt x="170455" y="2427400"/>
                  <a:pt x="123634" y="2367849"/>
                  <a:pt x="136292" y="2250554"/>
                </a:cubicBezTo>
                <a:cubicBezTo>
                  <a:pt x="110877" y="2215639"/>
                  <a:pt x="134601" y="2180816"/>
                  <a:pt x="130310" y="2141581"/>
                </a:cubicBezTo>
                <a:cubicBezTo>
                  <a:pt x="154051" y="2149219"/>
                  <a:pt x="117587" y="2094975"/>
                  <a:pt x="144587" y="2089095"/>
                </a:cubicBezTo>
                <a:cubicBezTo>
                  <a:pt x="142952" y="2082142"/>
                  <a:pt x="140513" y="2075590"/>
                  <a:pt x="137867" y="2069059"/>
                </a:cubicBezTo>
                <a:lnTo>
                  <a:pt x="136492" y="2065634"/>
                </a:lnTo>
                <a:cubicBezTo>
                  <a:pt x="136216" y="2060851"/>
                  <a:pt x="135939" y="2056067"/>
                  <a:pt x="135663" y="2051284"/>
                </a:cubicBezTo>
                <a:lnTo>
                  <a:pt x="124268" y="1960184"/>
                </a:lnTo>
                <a:cubicBezTo>
                  <a:pt x="138968" y="1926370"/>
                  <a:pt x="111716" y="1914873"/>
                  <a:pt x="131257" y="1873060"/>
                </a:cubicBezTo>
                <a:cubicBezTo>
                  <a:pt x="136329" y="1857442"/>
                  <a:pt x="139083" y="1807624"/>
                  <a:pt x="131724" y="1797311"/>
                </a:cubicBezTo>
                <a:cubicBezTo>
                  <a:pt x="130673" y="1786740"/>
                  <a:pt x="134293" y="1774954"/>
                  <a:pt x="126063" y="1769201"/>
                </a:cubicBezTo>
                <a:cubicBezTo>
                  <a:pt x="116300" y="1760126"/>
                  <a:pt x="134551" y="1725705"/>
                  <a:pt x="122085" y="1729500"/>
                </a:cubicBezTo>
                <a:cubicBezTo>
                  <a:pt x="134648" y="1705012"/>
                  <a:pt x="114449" y="1682158"/>
                  <a:pt x="110543" y="1659949"/>
                </a:cubicBezTo>
                <a:cubicBezTo>
                  <a:pt x="122664" y="1640913"/>
                  <a:pt x="102513" y="1613087"/>
                  <a:pt x="102892" y="1565607"/>
                </a:cubicBezTo>
                <a:cubicBezTo>
                  <a:pt x="116835" y="1544742"/>
                  <a:pt x="102976" y="1533616"/>
                  <a:pt x="122245" y="1494057"/>
                </a:cubicBezTo>
                <a:cubicBezTo>
                  <a:pt x="120629" y="1492563"/>
                  <a:pt x="119160" y="1490668"/>
                  <a:pt x="117883" y="1488429"/>
                </a:cubicBezTo>
                <a:cubicBezTo>
                  <a:pt x="110465" y="1475431"/>
                  <a:pt x="111002" y="1453942"/>
                  <a:pt x="119083" y="1440433"/>
                </a:cubicBezTo>
                <a:cubicBezTo>
                  <a:pt x="145274" y="1377630"/>
                  <a:pt x="146438" y="1321884"/>
                  <a:pt x="153340" y="1269148"/>
                </a:cubicBezTo>
                <a:cubicBezTo>
                  <a:pt x="158467" y="1209690"/>
                  <a:pt x="129360" y="1251077"/>
                  <a:pt x="154855" y="1175439"/>
                </a:cubicBezTo>
                <a:cubicBezTo>
                  <a:pt x="145538" y="1168218"/>
                  <a:pt x="145408" y="1158868"/>
                  <a:pt x="150548" y="1142685"/>
                </a:cubicBezTo>
                <a:cubicBezTo>
                  <a:pt x="152321" y="1113850"/>
                  <a:pt x="128121" y="1118007"/>
                  <a:pt x="143630" y="1087778"/>
                </a:cubicBezTo>
                <a:cubicBezTo>
                  <a:pt x="139451" y="1064261"/>
                  <a:pt x="125971" y="1018012"/>
                  <a:pt x="125476" y="1001580"/>
                </a:cubicBezTo>
                <a:cubicBezTo>
                  <a:pt x="123958" y="976962"/>
                  <a:pt x="134851" y="962709"/>
                  <a:pt x="134526" y="940069"/>
                </a:cubicBezTo>
                <a:cubicBezTo>
                  <a:pt x="142751" y="909988"/>
                  <a:pt x="129284" y="905409"/>
                  <a:pt x="123523" y="865739"/>
                </a:cubicBezTo>
                <a:cubicBezTo>
                  <a:pt x="131549" y="848234"/>
                  <a:pt x="128173" y="835030"/>
                  <a:pt x="121164" y="822450"/>
                </a:cubicBezTo>
                <a:cubicBezTo>
                  <a:pt x="124077" y="783082"/>
                  <a:pt x="113811" y="748321"/>
                  <a:pt x="110389" y="704665"/>
                </a:cubicBezTo>
                <a:cubicBezTo>
                  <a:pt x="120144" y="656264"/>
                  <a:pt x="99869" y="633697"/>
                  <a:pt x="96299" y="587032"/>
                </a:cubicBezTo>
                <a:cubicBezTo>
                  <a:pt x="87861" y="539988"/>
                  <a:pt x="66571" y="452493"/>
                  <a:pt x="59759" y="422399"/>
                </a:cubicBezTo>
                <a:cubicBezTo>
                  <a:pt x="62865" y="416491"/>
                  <a:pt x="59682" y="404768"/>
                  <a:pt x="55429" y="406467"/>
                </a:cubicBezTo>
                <a:cubicBezTo>
                  <a:pt x="56742" y="400038"/>
                  <a:pt x="64884" y="384166"/>
                  <a:pt x="58062" y="383409"/>
                </a:cubicBezTo>
                <a:cubicBezTo>
                  <a:pt x="57210" y="351894"/>
                  <a:pt x="61145" y="320031"/>
                  <a:pt x="69487" y="290892"/>
                </a:cubicBezTo>
                <a:cubicBezTo>
                  <a:pt x="57686" y="231306"/>
                  <a:pt x="89539" y="260845"/>
                  <a:pt x="86198" y="217175"/>
                </a:cubicBezTo>
                <a:cubicBezTo>
                  <a:pt x="72715" y="183379"/>
                  <a:pt x="83646" y="168958"/>
                  <a:pt x="74643" y="129155"/>
                </a:cubicBezTo>
                <a:cubicBezTo>
                  <a:pt x="96697" y="112411"/>
                  <a:pt x="72236" y="90977"/>
                  <a:pt x="78417" y="74202"/>
                </a:cubicBezTo>
                <a:cubicBezTo>
                  <a:pt x="59029" y="57686"/>
                  <a:pt x="81827" y="29115"/>
                  <a:pt x="94183" y="4683"/>
                </a:cubicBezTo>
                <a:close/>
              </a:path>
            </a:pathLst>
          </a:custGeom>
        </p:spPr>
      </p:pic>
      <p:sp>
        <p:nvSpPr>
          <p:cNvPr id="10" name="Content Placeholder 2">
            <a:extLst>
              <a:ext uri="{FF2B5EF4-FFF2-40B4-BE49-F238E27FC236}">
                <a16:creationId xmlns:a16="http://schemas.microsoft.com/office/drawing/2014/main" id="{4598A1F3-A021-260A-DAD5-2C05E7291A07}"/>
              </a:ext>
            </a:extLst>
          </p:cNvPr>
          <p:cNvSpPr txBox="1">
            <a:spLocks/>
          </p:cNvSpPr>
          <p:nvPr/>
        </p:nvSpPr>
        <p:spPr>
          <a:xfrm>
            <a:off x="3260969" y="2401885"/>
            <a:ext cx="3557063" cy="2055693"/>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500">
                <a:latin typeface="Arial"/>
                <a:ea typeface="+mn-lt"/>
                <a:cs typeface="+mn-lt"/>
              </a:rPr>
              <a:t>Lora Winters</a:t>
            </a:r>
            <a:endParaRPr lang="en-US" sz="2500">
              <a:latin typeface="Arial"/>
              <a:cs typeface="Calibri" panose="020F0502020204030204"/>
            </a:endParaRPr>
          </a:p>
          <a:p>
            <a:pPr marL="0" indent="0">
              <a:buFont typeface="Arial" panose="020B0604020202020204" pitchFamily="34" charset="0"/>
              <a:buNone/>
            </a:pPr>
            <a:r>
              <a:rPr lang="en-US" sz="2500">
                <a:latin typeface="Arial"/>
                <a:ea typeface="+mn-lt"/>
                <a:cs typeface="+mn-lt"/>
              </a:rPr>
              <a:t>Assistant Director of Writing Center</a:t>
            </a:r>
          </a:p>
          <a:p>
            <a:pPr marL="0" indent="0">
              <a:buFont typeface="Arial" panose="020B0604020202020204" pitchFamily="34" charset="0"/>
              <a:buNone/>
            </a:pPr>
            <a:r>
              <a:rPr lang="en-US" sz="2500">
                <a:latin typeface="Arial"/>
                <a:ea typeface="+mn-lt"/>
                <a:cs typeface="+mn-lt"/>
                <a:hlinkClick r:id="rId4"/>
              </a:rPr>
              <a:t>Lwinters@pittstate.edu</a:t>
            </a:r>
            <a:r>
              <a:rPr lang="en-US" sz="2500">
                <a:latin typeface="Arial"/>
                <a:ea typeface="+mn-lt"/>
                <a:cs typeface="+mn-lt"/>
              </a:rPr>
              <a:t> </a:t>
            </a:r>
            <a:endParaRPr lang="en-US" sz="2500">
              <a:latin typeface="Arial"/>
              <a:cs typeface="Calibri"/>
            </a:endParaRPr>
          </a:p>
          <a:p>
            <a:endParaRPr lang="en-US" sz="2500">
              <a:latin typeface="Arial"/>
              <a:cs typeface="Calibri"/>
            </a:endParaRPr>
          </a:p>
        </p:txBody>
      </p:sp>
      <p:sp>
        <p:nvSpPr>
          <p:cNvPr id="14" name="Content Placeholder 3">
            <a:extLst>
              <a:ext uri="{FF2B5EF4-FFF2-40B4-BE49-F238E27FC236}">
                <a16:creationId xmlns:a16="http://schemas.microsoft.com/office/drawing/2014/main" id="{933CD11E-FFB3-E062-73D5-EA64F51D23F5}"/>
              </a:ext>
            </a:extLst>
          </p:cNvPr>
          <p:cNvSpPr>
            <a:spLocks noGrp="1"/>
          </p:cNvSpPr>
          <p:nvPr>
            <p:ph sz="half" idx="2"/>
          </p:nvPr>
        </p:nvSpPr>
        <p:spPr>
          <a:xfrm>
            <a:off x="4197085" y="5171648"/>
            <a:ext cx="4448908" cy="2007465"/>
          </a:xfrm>
        </p:spPr>
        <p:txBody>
          <a:bodyPr vert="horz" lIns="91440" tIns="45720" rIns="91440" bIns="45720" rtlCol="0" anchor="t">
            <a:normAutofit/>
          </a:bodyPr>
          <a:lstStyle/>
          <a:p>
            <a:pPr marL="0" indent="0" algn="r">
              <a:buNone/>
            </a:pPr>
            <a:r>
              <a:rPr lang="en-US" sz="2500">
                <a:latin typeface="Arial"/>
                <a:ea typeface="+mn-lt"/>
                <a:cs typeface="+mn-lt"/>
              </a:rPr>
              <a:t>Ruth Monnier</a:t>
            </a:r>
            <a:endParaRPr lang="en-US" sz="2500">
              <a:latin typeface="Arial"/>
              <a:cs typeface="Calibri" panose="020F0502020204030204"/>
            </a:endParaRPr>
          </a:p>
          <a:p>
            <a:pPr marL="0" indent="0" algn="r">
              <a:buNone/>
            </a:pPr>
            <a:r>
              <a:rPr lang="en-US" sz="2500">
                <a:latin typeface="Arial"/>
                <a:ea typeface="+mn-lt"/>
                <a:cs typeface="+mn-lt"/>
              </a:rPr>
              <a:t>Learning Outreach Librarian</a:t>
            </a:r>
          </a:p>
          <a:p>
            <a:pPr marL="0" indent="0" algn="r">
              <a:buNone/>
            </a:pPr>
            <a:r>
              <a:rPr lang="en-US" sz="2500">
                <a:latin typeface="Arial"/>
                <a:ea typeface="+mn-lt"/>
                <a:cs typeface="+mn-lt"/>
                <a:hlinkClick r:id="rId5"/>
              </a:rPr>
              <a:t>Rmonnier@pittstate.edu</a:t>
            </a:r>
            <a:endParaRPr lang="en-US" sz="2500">
              <a:latin typeface="Arial"/>
              <a:ea typeface="+mn-lt"/>
              <a:cs typeface="+mn-lt"/>
            </a:endParaRPr>
          </a:p>
          <a:p>
            <a:pPr algn="r"/>
            <a:endParaRPr lang="en-US" sz="2500">
              <a:latin typeface="Arial"/>
              <a:cs typeface="Calibri"/>
            </a:endParaRPr>
          </a:p>
        </p:txBody>
      </p:sp>
    </p:spTree>
    <p:extLst>
      <p:ext uri="{BB962C8B-B14F-4D97-AF65-F5344CB8AC3E}">
        <p14:creationId xmlns:p14="http://schemas.microsoft.com/office/powerpoint/2010/main" val="30879714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1" name="Rectangle 30">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178975B-A063-5317-D7ED-B4CB8E643BC4}"/>
              </a:ext>
            </a:extLst>
          </p:cNvPr>
          <p:cNvSpPr>
            <a:spLocks noGrp="1"/>
          </p:cNvSpPr>
          <p:nvPr>
            <p:ph type="title"/>
          </p:nvPr>
        </p:nvSpPr>
        <p:spPr>
          <a:xfrm>
            <a:off x="640080" y="325369"/>
            <a:ext cx="4368602" cy="1956841"/>
          </a:xfrm>
        </p:spPr>
        <p:txBody>
          <a:bodyPr anchor="b">
            <a:normAutofit/>
          </a:bodyPr>
          <a:lstStyle/>
          <a:p>
            <a:r>
              <a:rPr lang="en-US" sz="4200" b="1">
                <a:latin typeface="Arial"/>
                <a:cs typeface="Calibri Light"/>
              </a:rPr>
              <a:t>Pittsburg State University (PSU)</a:t>
            </a:r>
            <a:endParaRPr lang="en-US" sz="4200" b="1">
              <a:latin typeface="Arial"/>
              <a:cs typeface="Arial"/>
            </a:endParaRPr>
          </a:p>
        </p:txBody>
      </p:sp>
      <p:sp>
        <p:nvSpPr>
          <p:cNvPr id="33"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6F599924-97CC-BB14-B893-B4D2E34F6424}"/>
              </a:ext>
            </a:extLst>
          </p:cNvPr>
          <p:cNvSpPr>
            <a:spLocks noGrp="1"/>
          </p:cNvSpPr>
          <p:nvPr>
            <p:ph idx="1"/>
          </p:nvPr>
        </p:nvSpPr>
        <p:spPr>
          <a:xfrm>
            <a:off x="640080" y="2872899"/>
            <a:ext cx="4243589" cy="3320668"/>
          </a:xfrm>
        </p:spPr>
        <p:txBody>
          <a:bodyPr vert="horz" lIns="91440" tIns="45720" rIns="91440" bIns="45720" rtlCol="0" anchor="t">
            <a:noAutofit/>
          </a:bodyPr>
          <a:lstStyle/>
          <a:p>
            <a:r>
              <a:rPr lang="en-US" sz="2400">
                <a:latin typeface="Arial"/>
                <a:cs typeface="Calibri"/>
              </a:rPr>
              <a:t>In Southeast Kansas</a:t>
            </a:r>
          </a:p>
          <a:p>
            <a:r>
              <a:rPr lang="en-US" sz="2400">
                <a:latin typeface="Arial"/>
                <a:cs typeface="Calibri"/>
              </a:rPr>
              <a:t>200+ undergraduate &amp; graduate degrees and 1 doctoral program </a:t>
            </a:r>
          </a:p>
          <a:p>
            <a:r>
              <a:rPr lang="en-US" sz="2400">
                <a:latin typeface="Arial"/>
                <a:cs typeface="Calibri"/>
              </a:rPr>
              <a:t>Around 6000 FTE students</a:t>
            </a:r>
          </a:p>
          <a:p>
            <a:r>
              <a:rPr lang="en-US" sz="2400">
                <a:latin typeface="Arial"/>
                <a:cs typeface="Calibri"/>
              </a:rPr>
              <a:t>Regional comprehensive university </a:t>
            </a:r>
          </a:p>
          <a:p>
            <a:r>
              <a:rPr lang="en-US" sz="2400">
                <a:latin typeface="Arial"/>
                <a:cs typeface="Calibri"/>
              </a:rPr>
              <a:t>Rural area – 2 hours in any direction for a major city</a:t>
            </a:r>
          </a:p>
        </p:txBody>
      </p:sp>
      <p:pic>
        <p:nvPicPr>
          <p:cNvPr id="13" name="Picture 13" descr="In the foyer of Axe Library, there is a black gorilla statue in front of book art that spells out the work Gorillas. &#10;">
            <a:extLst>
              <a:ext uri="{FF2B5EF4-FFF2-40B4-BE49-F238E27FC236}">
                <a16:creationId xmlns:a16="http://schemas.microsoft.com/office/drawing/2014/main" id="{6AD9E2EF-4AC5-47E6-6EE8-E29BC6237D69}"/>
              </a:ext>
            </a:extLst>
          </p:cNvPr>
          <p:cNvPicPr>
            <a:picLocks noChangeAspect="1"/>
          </p:cNvPicPr>
          <p:nvPr/>
        </p:nvPicPr>
        <p:blipFill rotWithShape="1">
          <a:blip r:embed="rId2"/>
          <a:srcRect t="10004" r="-1" b="15222"/>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9485551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D7D31"/>
        </a:solidFill>
        <a:effectLst/>
      </p:bgPr>
    </p:bg>
    <p:spTree>
      <p:nvGrpSpPr>
        <p:cNvPr id="1" name=""/>
        <p:cNvGrpSpPr/>
        <p:nvPr/>
      </p:nvGrpSpPr>
      <p:grpSpPr>
        <a:xfrm>
          <a:off x="0" y="0"/>
          <a:ext cx="0" cy="0"/>
          <a:chOff x="0" y="0"/>
          <a:chExt cx="0" cy="0"/>
        </a:xfrm>
      </p:grpSpPr>
      <p:pic>
        <p:nvPicPr>
          <p:cNvPr id="4" name="Picture 4" descr="Map of the United States with the Split Face Gorilla logo for Pittsburg State University located in the Southeast corner of Kansas (about middle of the map).">
            <a:extLst>
              <a:ext uri="{FF2B5EF4-FFF2-40B4-BE49-F238E27FC236}">
                <a16:creationId xmlns:a16="http://schemas.microsoft.com/office/drawing/2014/main" id="{A8472143-736C-9FC7-5F70-5C65D21A7A49}"/>
              </a:ext>
            </a:extLst>
          </p:cNvPr>
          <p:cNvPicPr>
            <a:picLocks noGrp="1" noChangeAspect="1"/>
          </p:cNvPicPr>
          <p:nvPr>
            <p:ph idx="1"/>
          </p:nvPr>
        </p:nvPicPr>
        <p:blipFill>
          <a:blip r:embed="rId2"/>
          <a:stretch>
            <a:fillRect/>
          </a:stretch>
        </p:blipFill>
        <p:spPr>
          <a:xfrm>
            <a:off x="643467" y="661839"/>
            <a:ext cx="10905066" cy="5534321"/>
          </a:xfrm>
          <a:prstGeom prst="rect">
            <a:avLst/>
          </a:prstGeom>
        </p:spPr>
      </p:pic>
      <p:pic>
        <p:nvPicPr>
          <p:cNvPr id="6" name="Picture 6" descr="Black and White Gorilla Split Logo from Pittsburg State University">
            <a:extLst>
              <a:ext uri="{FF2B5EF4-FFF2-40B4-BE49-F238E27FC236}">
                <a16:creationId xmlns:a16="http://schemas.microsoft.com/office/drawing/2014/main" id="{10D8D46C-E904-9674-6ABA-AC300596F415}"/>
              </a:ext>
            </a:extLst>
          </p:cNvPr>
          <p:cNvPicPr>
            <a:picLocks noChangeAspect="1"/>
          </p:cNvPicPr>
          <p:nvPr/>
        </p:nvPicPr>
        <p:blipFill>
          <a:blip r:embed="rId3"/>
          <a:stretch>
            <a:fillRect/>
          </a:stretch>
        </p:blipFill>
        <p:spPr>
          <a:xfrm>
            <a:off x="6092581" y="3427291"/>
            <a:ext cx="495300" cy="628650"/>
          </a:xfrm>
          <a:prstGeom prst="rect">
            <a:avLst/>
          </a:prstGeom>
        </p:spPr>
      </p:pic>
    </p:spTree>
    <p:extLst>
      <p:ext uri="{BB962C8B-B14F-4D97-AF65-F5344CB8AC3E}">
        <p14:creationId xmlns:p14="http://schemas.microsoft.com/office/powerpoint/2010/main" val="3494007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F022027-58BF-6C95-9D1A-AC0E9FC9752B}"/>
              </a:ext>
            </a:extLst>
          </p:cNvPr>
          <p:cNvSpPr>
            <a:spLocks noGrp="1"/>
          </p:cNvSpPr>
          <p:nvPr>
            <p:ph type="title"/>
          </p:nvPr>
        </p:nvSpPr>
        <p:spPr>
          <a:xfrm>
            <a:off x="266758" y="1153572"/>
            <a:ext cx="3620476" cy="4461163"/>
          </a:xfrm>
        </p:spPr>
        <p:txBody>
          <a:bodyPr>
            <a:normAutofit/>
          </a:bodyPr>
          <a:lstStyle/>
          <a:p>
            <a:r>
              <a:rPr lang="en-US" b="1">
                <a:solidFill>
                  <a:srgbClr val="FFFFFF"/>
                </a:solidFill>
                <a:latin typeface="Arial"/>
                <a:cs typeface="Calibri Light"/>
              </a:rPr>
              <a:t>Goal of Presentation</a:t>
            </a:r>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893122C9-9192-BAF0-2075-80A9B0A003B6}"/>
              </a:ext>
            </a:extLst>
          </p:cNvPr>
          <p:cNvSpPr>
            <a:spLocks noGrp="1"/>
          </p:cNvSpPr>
          <p:nvPr>
            <p:ph idx="1"/>
          </p:nvPr>
        </p:nvSpPr>
        <p:spPr>
          <a:xfrm>
            <a:off x="4447308" y="1054331"/>
            <a:ext cx="6906491" cy="5122632"/>
          </a:xfrm>
        </p:spPr>
        <p:txBody>
          <a:bodyPr vert="horz" lIns="91440" tIns="45720" rIns="91440" bIns="45720" rtlCol="0" anchor="ctr">
            <a:normAutofit/>
          </a:bodyPr>
          <a:lstStyle/>
          <a:p>
            <a:r>
              <a:rPr lang="en-US" sz="3600">
                <a:latin typeface="Arial"/>
                <a:ea typeface="+mn-lt"/>
                <a:cs typeface="+mn-lt"/>
              </a:rPr>
              <a:t>To explain a low-cost, high-impact outreach program</a:t>
            </a:r>
          </a:p>
          <a:p>
            <a:endParaRPr lang="en-US" sz="3600">
              <a:latin typeface="Arial"/>
              <a:ea typeface="+mn-lt"/>
              <a:cs typeface="+mn-lt"/>
            </a:endParaRPr>
          </a:p>
          <a:p>
            <a:r>
              <a:rPr lang="en-US" sz="3600">
                <a:latin typeface="Arial"/>
                <a:ea typeface="+mn-lt"/>
                <a:cs typeface="+mn-lt"/>
              </a:rPr>
              <a:t>To demonstrate how it could be replicated/modified at other institutions</a:t>
            </a:r>
          </a:p>
          <a:p>
            <a:endParaRPr lang="en-US" sz="3600">
              <a:latin typeface="Arial"/>
              <a:cs typeface="Calibri"/>
            </a:endParaRPr>
          </a:p>
        </p:txBody>
      </p:sp>
    </p:spTree>
    <p:extLst>
      <p:ext uri="{BB962C8B-B14F-4D97-AF65-F5344CB8AC3E}">
        <p14:creationId xmlns:p14="http://schemas.microsoft.com/office/powerpoint/2010/main" val="11153423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D7D3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4" descr="Lora presenting to a group of high school students about reading and understanding scholarship essay applications. The back of the students' heads are in the foreground and they are sitting at individual desks. ">
            <a:extLst>
              <a:ext uri="{FF2B5EF4-FFF2-40B4-BE49-F238E27FC236}">
                <a16:creationId xmlns:a16="http://schemas.microsoft.com/office/drawing/2014/main" id="{8CB2A7AC-024E-9F5C-266D-2F21864380D9}"/>
              </a:ext>
            </a:extLst>
          </p:cNvPr>
          <p:cNvPicPr>
            <a:picLocks noChangeAspect="1"/>
          </p:cNvPicPr>
          <p:nvPr/>
        </p:nvPicPr>
        <p:blipFill rotWithShape="1">
          <a:blip r:embed="rId2"/>
          <a:srcRect t="5436"/>
          <a:stretch/>
        </p:blipFill>
        <p:spPr>
          <a:xfrm>
            <a:off x="1" y="10"/>
            <a:ext cx="9669642" cy="6857990"/>
          </a:xfrm>
          <a:prstGeom prst="rect">
            <a:avLst/>
          </a:prstGeom>
        </p:spPr>
      </p:pic>
      <p:sp>
        <p:nvSpPr>
          <p:cNvPr id="11" name="Rectangle 1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D32C124-F2C0-757A-A829-6ED0BAA4CAB8}"/>
              </a:ext>
            </a:extLst>
          </p:cNvPr>
          <p:cNvSpPr>
            <a:spLocks noGrp="1"/>
          </p:cNvSpPr>
          <p:nvPr>
            <p:ph type="title"/>
          </p:nvPr>
        </p:nvSpPr>
        <p:spPr>
          <a:xfrm>
            <a:off x="7560918" y="365125"/>
            <a:ext cx="3792881" cy="1899912"/>
          </a:xfrm>
        </p:spPr>
        <p:txBody>
          <a:bodyPr>
            <a:normAutofit/>
          </a:bodyPr>
          <a:lstStyle/>
          <a:p>
            <a:r>
              <a:rPr lang="en-US" sz="5000" b="1">
                <a:latin typeface="Arial"/>
                <a:cs typeface="Calibri Light"/>
              </a:rPr>
              <a:t>What is the Project? </a:t>
            </a:r>
          </a:p>
        </p:txBody>
      </p:sp>
      <p:sp>
        <p:nvSpPr>
          <p:cNvPr id="3" name="Content Placeholder 2">
            <a:extLst>
              <a:ext uri="{FF2B5EF4-FFF2-40B4-BE49-F238E27FC236}">
                <a16:creationId xmlns:a16="http://schemas.microsoft.com/office/drawing/2014/main" id="{D66F4AEE-B921-54A2-32A9-BC019BA8373B}"/>
              </a:ext>
            </a:extLst>
          </p:cNvPr>
          <p:cNvSpPr>
            <a:spLocks noGrp="1"/>
          </p:cNvSpPr>
          <p:nvPr>
            <p:ph idx="1"/>
          </p:nvPr>
        </p:nvSpPr>
        <p:spPr>
          <a:xfrm>
            <a:off x="7531610" y="2434201"/>
            <a:ext cx="4466958" cy="3742762"/>
          </a:xfrm>
        </p:spPr>
        <p:txBody>
          <a:bodyPr vert="horz" lIns="91440" tIns="45720" rIns="91440" bIns="45720" rtlCol="0" anchor="t">
            <a:noAutofit/>
          </a:bodyPr>
          <a:lstStyle/>
          <a:p>
            <a:r>
              <a:rPr lang="en-US" sz="3000">
                <a:latin typeface="Arial"/>
                <a:cs typeface="Calibri" panose="020F0502020204030204"/>
              </a:rPr>
              <a:t>Present to high school seniors</a:t>
            </a:r>
          </a:p>
          <a:p>
            <a:r>
              <a:rPr lang="en-US" sz="3000">
                <a:latin typeface="Arial"/>
                <a:cs typeface="Calibri" panose="020F0502020204030204"/>
              </a:rPr>
              <a:t>Information on scholarships</a:t>
            </a:r>
          </a:p>
          <a:p>
            <a:pPr lvl="1"/>
            <a:r>
              <a:rPr lang="en-US" sz="3000">
                <a:latin typeface="Arial"/>
                <a:cs typeface="Calibri" panose="020F0502020204030204"/>
              </a:rPr>
              <a:t>Locating</a:t>
            </a:r>
          </a:p>
          <a:p>
            <a:pPr lvl="1"/>
            <a:r>
              <a:rPr lang="en-US" sz="3000">
                <a:latin typeface="Arial"/>
                <a:cs typeface="Calibri" panose="020F0502020204030204"/>
              </a:rPr>
              <a:t>Writing scholarship essays</a:t>
            </a:r>
          </a:p>
          <a:p>
            <a:r>
              <a:rPr lang="en-US" sz="3000">
                <a:latin typeface="Arial"/>
                <a:cs typeface="Calibri" panose="020F0502020204030204"/>
              </a:rPr>
              <a:t>Scholarship opportunity for PSU</a:t>
            </a:r>
          </a:p>
          <a:p>
            <a:endParaRPr lang="en-US" sz="3000">
              <a:latin typeface="Arial"/>
              <a:cs typeface="Calibri" panose="020F0502020204030204"/>
            </a:endParaRPr>
          </a:p>
        </p:txBody>
      </p:sp>
    </p:spTree>
    <p:extLst>
      <p:ext uri="{BB962C8B-B14F-4D97-AF65-F5344CB8AC3E}">
        <p14:creationId xmlns:p14="http://schemas.microsoft.com/office/powerpoint/2010/main" val="25108277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4" descr="A picture containing Pitt State university Admissions' car that is wrapped in yellow and red, the school colors. ">
            <a:extLst>
              <a:ext uri="{FF2B5EF4-FFF2-40B4-BE49-F238E27FC236}">
                <a16:creationId xmlns:a16="http://schemas.microsoft.com/office/drawing/2014/main" id="{27985998-A7A7-539F-A834-840C6EEF9229}"/>
              </a:ext>
            </a:extLst>
          </p:cNvPr>
          <p:cNvPicPr>
            <a:picLocks noChangeAspect="1"/>
          </p:cNvPicPr>
          <p:nvPr/>
        </p:nvPicPr>
        <p:blipFill rotWithShape="1">
          <a:blip r:embed="rId2"/>
          <a:srcRect t="43653" b="33521"/>
          <a:stretch/>
        </p:blipFill>
        <p:spPr>
          <a:xfrm>
            <a:off x="20" y="10"/>
            <a:ext cx="12191980" cy="3710603"/>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p:spPr>
      </p:pic>
      <p:sp>
        <p:nvSpPr>
          <p:cNvPr id="3" name="Content Placeholder 2">
            <a:extLst>
              <a:ext uri="{FF2B5EF4-FFF2-40B4-BE49-F238E27FC236}">
                <a16:creationId xmlns:a16="http://schemas.microsoft.com/office/drawing/2014/main" id="{1DF504F1-010F-020A-2986-EA17798CA26D}"/>
              </a:ext>
            </a:extLst>
          </p:cNvPr>
          <p:cNvSpPr>
            <a:spLocks noGrp="1"/>
          </p:cNvSpPr>
          <p:nvPr>
            <p:ph idx="1"/>
          </p:nvPr>
        </p:nvSpPr>
        <p:spPr>
          <a:xfrm>
            <a:off x="4407427" y="3114636"/>
            <a:ext cx="7485413" cy="4304635"/>
          </a:xfrm>
        </p:spPr>
        <p:txBody>
          <a:bodyPr vert="horz" lIns="91440" tIns="45720" rIns="91440" bIns="45720" rtlCol="0" anchor="ctr">
            <a:noAutofit/>
          </a:bodyPr>
          <a:lstStyle/>
          <a:p>
            <a:r>
              <a:rPr lang="en-US">
                <a:latin typeface="Arial"/>
                <a:ea typeface="+mn-lt"/>
                <a:cs typeface="+mn-lt"/>
              </a:rPr>
              <a:t>Target local students in a different way </a:t>
            </a:r>
            <a:endParaRPr lang="en-US"/>
          </a:p>
          <a:p>
            <a:r>
              <a:rPr lang="en-US">
                <a:latin typeface="Arial"/>
                <a:ea typeface="+mn-lt"/>
                <a:cs typeface="+mn-lt"/>
              </a:rPr>
              <a:t>Making higher education affordable</a:t>
            </a:r>
          </a:p>
          <a:p>
            <a:r>
              <a:rPr lang="en-US">
                <a:latin typeface="Arial"/>
                <a:ea typeface="+mn-lt"/>
                <a:cs typeface="+mn-lt"/>
              </a:rPr>
              <a:t>Preview PSU &amp; its services/resources before enrollment to create connection to the university </a:t>
            </a:r>
          </a:p>
          <a:p>
            <a:r>
              <a:rPr lang="en-US">
                <a:latin typeface="Arial"/>
                <a:ea typeface="+mn-lt"/>
                <a:cs typeface="+mn-lt"/>
              </a:rPr>
              <a:t>Better awareness of PSU</a:t>
            </a:r>
          </a:p>
        </p:txBody>
      </p:sp>
      <p:sp>
        <p:nvSpPr>
          <p:cNvPr id="2" name="Title 1">
            <a:extLst>
              <a:ext uri="{FF2B5EF4-FFF2-40B4-BE49-F238E27FC236}">
                <a16:creationId xmlns:a16="http://schemas.microsoft.com/office/drawing/2014/main" id="{363C3291-A940-32E9-AD58-D1B2544B805F}"/>
              </a:ext>
            </a:extLst>
          </p:cNvPr>
          <p:cNvSpPr>
            <a:spLocks noGrp="1"/>
          </p:cNvSpPr>
          <p:nvPr>
            <p:ph type="title"/>
          </p:nvPr>
        </p:nvSpPr>
        <p:spPr>
          <a:xfrm>
            <a:off x="135564" y="4328966"/>
            <a:ext cx="4458000" cy="1478485"/>
          </a:xfrm>
        </p:spPr>
        <p:txBody>
          <a:bodyPr anchor="ctr">
            <a:normAutofit/>
          </a:bodyPr>
          <a:lstStyle/>
          <a:p>
            <a:r>
              <a:rPr lang="en-US" sz="4200">
                <a:latin typeface="Arial"/>
                <a:cs typeface="Calibri Light"/>
              </a:rPr>
              <a:t>Why this Project?</a:t>
            </a:r>
            <a:endParaRPr lang="en-US" sz="4200">
              <a:latin typeface="Arial"/>
              <a:cs typeface="Arial"/>
            </a:endParaRPr>
          </a:p>
        </p:txBody>
      </p:sp>
    </p:spTree>
    <p:extLst>
      <p:ext uri="{BB962C8B-B14F-4D97-AF65-F5344CB8AC3E}">
        <p14:creationId xmlns:p14="http://schemas.microsoft.com/office/powerpoint/2010/main" val="1760123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F0DCC097-1DB8-4B6D-85D0-6FBA0E1CA4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Shape 20">
            <a:extLst>
              <a:ext uri="{FF2B5EF4-FFF2-40B4-BE49-F238E27FC236}">
                <a16:creationId xmlns:a16="http://schemas.microsoft.com/office/drawing/2014/main" id="{E0B58608-23C8-4441-994D-C6823EEE1D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9" cy="2083506"/>
          </a:xfrm>
          <a:custGeom>
            <a:avLst/>
            <a:gdLst>
              <a:gd name="connsiteX0" fmla="*/ 0 w 12191999"/>
              <a:gd name="connsiteY0" fmla="*/ 0 h 2083506"/>
              <a:gd name="connsiteX1" fmla="*/ 9429748 w 12191999"/>
              <a:gd name="connsiteY1" fmla="*/ 0 h 2083506"/>
              <a:gd name="connsiteX2" fmla="*/ 9429748 w 12191999"/>
              <a:gd name="connsiteY2" fmla="*/ 1 h 2083506"/>
              <a:gd name="connsiteX3" fmla="*/ 12191999 w 12191999"/>
              <a:gd name="connsiteY3" fmla="*/ 1 h 2083506"/>
              <a:gd name="connsiteX4" fmla="*/ 12191999 w 12191999"/>
              <a:gd name="connsiteY4" fmla="*/ 1164372 h 2083506"/>
              <a:gd name="connsiteX5" fmla="*/ 12147852 w 12191999"/>
              <a:gd name="connsiteY5" fmla="*/ 1163783 h 2083506"/>
              <a:gd name="connsiteX6" fmla="*/ 11993604 w 12191999"/>
              <a:gd name="connsiteY6" fmla="*/ 1153496 h 2083506"/>
              <a:gd name="connsiteX7" fmla="*/ 11865319 w 12191999"/>
              <a:gd name="connsiteY7" fmla="*/ 1176624 h 2083506"/>
              <a:gd name="connsiteX8" fmla="*/ 11718353 w 12191999"/>
              <a:gd name="connsiteY8" fmla="*/ 1209136 h 2083506"/>
              <a:gd name="connsiteX9" fmla="*/ 11609067 w 12191999"/>
              <a:gd name="connsiteY9" fmla="*/ 1218512 h 2083506"/>
              <a:gd name="connsiteX10" fmla="*/ 11545958 w 12191999"/>
              <a:gd name="connsiteY10" fmla="*/ 1240430 h 2083506"/>
              <a:gd name="connsiteX11" fmla="*/ 11445770 w 12191999"/>
              <a:gd name="connsiteY11" fmla="*/ 1225780 h 2083506"/>
              <a:gd name="connsiteX12" fmla="*/ 11398842 w 12191999"/>
              <a:gd name="connsiteY12" fmla="*/ 1227250 h 2083506"/>
              <a:gd name="connsiteX13" fmla="*/ 11240093 w 12191999"/>
              <a:gd name="connsiteY13" fmla="*/ 1266797 h 2083506"/>
              <a:gd name="connsiteX14" fmla="*/ 11141364 w 12191999"/>
              <a:gd name="connsiteY14" fmla="*/ 1288059 h 2083506"/>
              <a:gd name="connsiteX15" fmla="*/ 11015396 w 12191999"/>
              <a:gd name="connsiteY15" fmla="*/ 1353104 h 2083506"/>
              <a:gd name="connsiteX16" fmla="*/ 10973905 w 12191999"/>
              <a:gd name="connsiteY16" fmla="*/ 1365109 h 2083506"/>
              <a:gd name="connsiteX17" fmla="*/ 10904858 w 12191999"/>
              <a:gd name="connsiteY17" fmla="*/ 1371966 h 2083506"/>
              <a:gd name="connsiteX18" fmla="*/ 10827883 w 12191999"/>
              <a:gd name="connsiteY18" fmla="*/ 1410270 h 2083506"/>
              <a:gd name="connsiteX19" fmla="*/ 10690996 w 12191999"/>
              <a:gd name="connsiteY19" fmla="*/ 1426394 h 2083506"/>
              <a:gd name="connsiteX20" fmla="*/ 10624461 w 12191999"/>
              <a:gd name="connsiteY20" fmla="*/ 1444283 h 2083506"/>
              <a:gd name="connsiteX21" fmla="*/ 10517208 w 12191999"/>
              <a:gd name="connsiteY21" fmla="*/ 1478947 h 2083506"/>
              <a:gd name="connsiteX22" fmla="*/ 10497937 w 12191999"/>
              <a:gd name="connsiteY22" fmla="*/ 1469831 h 2083506"/>
              <a:gd name="connsiteX23" fmla="*/ 10471201 w 12191999"/>
              <a:gd name="connsiteY23" fmla="*/ 1486037 h 2083506"/>
              <a:gd name="connsiteX24" fmla="*/ 10448263 w 12191999"/>
              <a:gd name="connsiteY24" fmla="*/ 1478223 h 2083506"/>
              <a:gd name="connsiteX25" fmla="*/ 10388089 w 12191999"/>
              <a:gd name="connsiteY25" fmla="*/ 1507175 h 2083506"/>
              <a:gd name="connsiteX26" fmla="*/ 10333720 w 12191999"/>
              <a:gd name="connsiteY26" fmla="*/ 1515848 h 2083506"/>
              <a:gd name="connsiteX27" fmla="*/ 10104338 w 12191999"/>
              <a:gd name="connsiteY27" fmla="*/ 1569424 h 2083506"/>
              <a:gd name="connsiteX28" fmla="*/ 9910445 w 12191999"/>
              <a:gd name="connsiteY28" fmla="*/ 1632275 h 2083506"/>
              <a:gd name="connsiteX29" fmla="*/ 9770872 w 12191999"/>
              <a:gd name="connsiteY29" fmla="*/ 1688088 h 2083506"/>
              <a:gd name="connsiteX30" fmla="*/ 9733849 w 12191999"/>
              <a:gd name="connsiteY30" fmla="*/ 1700034 h 2083506"/>
              <a:gd name="connsiteX31" fmla="*/ 9703714 w 12191999"/>
              <a:gd name="connsiteY31" fmla="*/ 1730093 h 2083506"/>
              <a:gd name="connsiteX32" fmla="*/ 9698351 w 12191999"/>
              <a:gd name="connsiteY32" fmla="*/ 1730377 h 2083506"/>
              <a:gd name="connsiteX33" fmla="*/ 9632895 w 12191999"/>
              <a:gd name="connsiteY33" fmla="*/ 1736363 h 2083506"/>
              <a:gd name="connsiteX34" fmla="*/ 9569107 w 12191999"/>
              <a:gd name="connsiteY34" fmla="*/ 1741010 h 2083506"/>
              <a:gd name="connsiteX35" fmla="*/ 9536451 w 12191999"/>
              <a:gd name="connsiteY35" fmla="*/ 1755120 h 2083506"/>
              <a:gd name="connsiteX36" fmla="*/ 9529385 w 12191999"/>
              <a:gd name="connsiteY36" fmla="*/ 1757515 h 2083506"/>
              <a:gd name="connsiteX37" fmla="*/ 9498527 w 12191999"/>
              <a:gd name="connsiteY37" fmla="*/ 1753117 h 2083506"/>
              <a:gd name="connsiteX38" fmla="*/ 9436642 w 12191999"/>
              <a:gd name="connsiteY38" fmla="*/ 1755478 h 2083506"/>
              <a:gd name="connsiteX39" fmla="*/ 9429748 w 12191999"/>
              <a:gd name="connsiteY39" fmla="*/ 1756317 h 2083506"/>
              <a:gd name="connsiteX40" fmla="*/ 9429748 w 12191999"/>
              <a:gd name="connsiteY40" fmla="*/ 1768745 h 2083506"/>
              <a:gd name="connsiteX41" fmla="*/ 9425802 w 12191999"/>
              <a:gd name="connsiteY41" fmla="*/ 1769273 h 2083506"/>
              <a:gd name="connsiteX42" fmla="*/ 9349763 w 12191999"/>
              <a:gd name="connsiteY42" fmla="*/ 1776107 h 2083506"/>
              <a:gd name="connsiteX43" fmla="*/ 9256503 w 12191999"/>
              <a:gd name="connsiteY43" fmla="*/ 1800699 h 2083506"/>
              <a:gd name="connsiteX44" fmla="*/ 9222873 w 12191999"/>
              <a:gd name="connsiteY44" fmla="*/ 1803003 h 2083506"/>
              <a:gd name="connsiteX45" fmla="*/ 9224095 w 12191999"/>
              <a:gd name="connsiteY45" fmla="*/ 1807355 h 2083506"/>
              <a:gd name="connsiteX46" fmla="*/ 9211603 w 12191999"/>
              <a:gd name="connsiteY46" fmla="*/ 1807675 h 2083506"/>
              <a:gd name="connsiteX47" fmla="*/ 9183719 w 12191999"/>
              <a:gd name="connsiteY47" fmla="*/ 1807781 h 2083506"/>
              <a:gd name="connsiteX48" fmla="*/ 9100221 w 12191999"/>
              <a:gd name="connsiteY48" fmla="*/ 1808989 h 2083506"/>
              <a:gd name="connsiteX49" fmla="*/ 9077439 w 12191999"/>
              <a:gd name="connsiteY49" fmla="*/ 1817333 h 2083506"/>
              <a:gd name="connsiteX50" fmla="*/ 9055889 w 12191999"/>
              <a:gd name="connsiteY50" fmla="*/ 1817464 h 2083506"/>
              <a:gd name="connsiteX51" fmla="*/ 8930912 w 12191999"/>
              <a:gd name="connsiteY51" fmla="*/ 1828648 h 2083506"/>
              <a:gd name="connsiteX52" fmla="*/ 8913729 w 12191999"/>
              <a:gd name="connsiteY52" fmla="*/ 1829483 h 2083506"/>
              <a:gd name="connsiteX53" fmla="*/ 8904423 w 12191999"/>
              <a:gd name="connsiteY53" fmla="*/ 1833234 h 2083506"/>
              <a:gd name="connsiteX54" fmla="*/ 8871099 w 12191999"/>
              <a:gd name="connsiteY54" fmla="*/ 1833979 h 2083506"/>
              <a:gd name="connsiteX55" fmla="*/ 8869557 w 12191999"/>
              <a:gd name="connsiteY55" fmla="*/ 1836113 h 2083506"/>
              <a:gd name="connsiteX56" fmla="*/ 8760021 w 12191999"/>
              <a:gd name="connsiteY56" fmla="*/ 1854442 h 2083506"/>
              <a:gd name="connsiteX57" fmla="*/ 8741254 w 12191999"/>
              <a:gd name="connsiteY57" fmla="*/ 1857469 h 2083506"/>
              <a:gd name="connsiteX58" fmla="*/ 8725039 w 12191999"/>
              <a:gd name="connsiteY58" fmla="*/ 1856552 h 2083506"/>
              <a:gd name="connsiteX59" fmla="*/ 8635265 w 12191999"/>
              <a:gd name="connsiteY59" fmla="*/ 1859168 h 2083506"/>
              <a:gd name="connsiteX60" fmla="*/ 8613911 w 12191999"/>
              <a:gd name="connsiteY60" fmla="*/ 1857561 h 2083506"/>
              <a:gd name="connsiteX61" fmla="*/ 8604931 w 12191999"/>
              <a:gd name="connsiteY61" fmla="*/ 1854170 h 2083506"/>
              <a:gd name="connsiteX62" fmla="*/ 8570171 w 12191999"/>
              <a:gd name="connsiteY62" fmla="*/ 1860579 h 2083506"/>
              <a:gd name="connsiteX63" fmla="*/ 8516537 w 12191999"/>
              <a:gd name="connsiteY63" fmla="*/ 1864971 h 2083506"/>
              <a:gd name="connsiteX64" fmla="*/ 8491046 w 12191999"/>
              <a:gd name="connsiteY64" fmla="*/ 1868141 h 2083506"/>
              <a:gd name="connsiteX65" fmla="*/ 8470478 w 12191999"/>
              <a:gd name="connsiteY65" fmla="*/ 1866216 h 2083506"/>
              <a:gd name="connsiteX66" fmla="*/ 8353433 w 12191999"/>
              <a:gd name="connsiteY66" fmla="*/ 1865729 h 2083506"/>
              <a:gd name="connsiteX67" fmla="*/ 8347675 w 12191999"/>
              <a:gd name="connsiteY67" fmla="*/ 1865075 h 2083506"/>
              <a:gd name="connsiteX68" fmla="*/ 8343939 w 12191999"/>
              <a:gd name="connsiteY68" fmla="*/ 1865677 h 2083506"/>
              <a:gd name="connsiteX69" fmla="*/ 8221566 w 12191999"/>
              <a:gd name="connsiteY69" fmla="*/ 1881148 h 2083506"/>
              <a:gd name="connsiteX70" fmla="*/ 8066095 w 12191999"/>
              <a:gd name="connsiteY70" fmla="*/ 1919902 h 2083506"/>
              <a:gd name="connsiteX71" fmla="*/ 8044849 w 12191999"/>
              <a:gd name="connsiteY71" fmla="*/ 1916308 h 2083506"/>
              <a:gd name="connsiteX72" fmla="*/ 8041142 w 12191999"/>
              <a:gd name="connsiteY72" fmla="*/ 1915506 h 2083506"/>
              <a:gd name="connsiteX73" fmla="*/ 8022159 w 12191999"/>
              <a:gd name="connsiteY73" fmla="*/ 1911521 h 2083506"/>
              <a:gd name="connsiteX74" fmla="*/ 7944932 w 12191999"/>
              <a:gd name="connsiteY74" fmla="*/ 1917265 h 2083506"/>
              <a:gd name="connsiteX75" fmla="*/ 7879011 w 12191999"/>
              <a:gd name="connsiteY75" fmla="*/ 1928570 h 2083506"/>
              <a:gd name="connsiteX76" fmla="*/ 7865529 w 12191999"/>
              <a:gd name="connsiteY76" fmla="*/ 1934399 h 2083506"/>
              <a:gd name="connsiteX77" fmla="*/ 7774801 w 12191999"/>
              <a:gd name="connsiteY77" fmla="*/ 1947969 h 2083506"/>
              <a:gd name="connsiteX78" fmla="*/ 7748398 w 12191999"/>
              <a:gd name="connsiteY78" fmla="*/ 1955982 h 2083506"/>
              <a:gd name="connsiteX79" fmla="*/ 7740684 w 12191999"/>
              <a:gd name="connsiteY79" fmla="*/ 1955717 h 2083506"/>
              <a:gd name="connsiteX80" fmla="*/ 7712976 w 12191999"/>
              <a:gd name="connsiteY80" fmla="*/ 1960442 h 2083506"/>
              <a:gd name="connsiteX81" fmla="*/ 7699956 w 12191999"/>
              <a:gd name="connsiteY81" fmla="*/ 1966104 h 2083506"/>
              <a:gd name="connsiteX82" fmla="*/ 7684158 w 12191999"/>
              <a:gd name="connsiteY82" fmla="*/ 1962927 h 2083506"/>
              <a:gd name="connsiteX83" fmla="*/ 7643109 w 12191999"/>
              <a:gd name="connsiteY83" fmla="*/ 1964400 h 2083506"/>
              <a:gd name="connsiteX84" fmla="*/ 7630180 w 12191999"/>
              <a:gd name="connsiteY84" fmla="*/ 1970266 h 2083506"/>
              <a:gd name="connsiteX85" fmla="*/ 7609131 w 12191999"/>
              <a:gd name="connsiteY85" fmla="*/ 1971774 h 2083506"/>
              <a:gd name="connsiteX86" fmla="*/ 7555555 w 12191999"/>
              <a:gd name="connsiteY86" fmla="*/ 1969491 h 2083506"/>
              <a:gd name="connsiteX87" fmla="*/ 7520919 w 12191999"/>
              <a:gd name="connsiteY87" fmla="*/ 1970177 h 2083506"/>
              <a:gd name="connsiteX88" fmla="*/ 7456258 w 12191999"/>
              <a:gd name="connsiteY88" fmla="*/ 1960468 h 2083506"/>
              <a:gd name="connsiteX89" fmla="*/ 7393047 w 12191999"/>
              <a:gd name="connsiteY89" fmla="*/ 1952408 h 2083506"/>
              <a:gd name="connsiteX90" fmla="*/ 7199912 w 12191999"/>
              <a:gd name="connsiteY90" fmla="*/ 1959913 h 2083506"/>
              <a:gd name="connsiteX91" fmla="*/ 7146774 w 12191999"/>
              <a:gd name="connsiteY91" fmla="*/ 1956641 h 2083506"/>
              <a:gd name="connsiteX92" fmla="*/ 7122244 w 12191999"/>
              <a:gd name="connsiteY92" fmla="*/ 1953891 h 2083506"/>
              <a:gd name="connsiteX93" fmla="*/ 7032241 w 12191999"/>
              <a:gd name="connsiteY93" fmla="*/ 1962723 h 2083506"/>
              <a:gd name="connsiteX94" fmla="*/ 6941492 w 12191999"/>
              <a:gd name="connsiteY94" fmla="*/ 1976868 h 2083506"/>
              <a:gd name="connsiteX95" fmla="*/ 6906514 w 12191999"/>
              <a:gd name="connsiteY95" fmla="*/ 1968589 h 2083506"/>
              <a:gd name="connsiteX96" fmla="*/ 6826395 w 12191999"/>
              <a:gd name="connsiteY96" fmla="*/ 1974141 h 2083506"/>
              <a:gd name="connsiteX97" fmla="*/ 6716431 w 12191999"/>
              <a:gd name="connsiteY97" fmla="*/ 2004297 h 2083506"/>
              <a:gd name="connsiteX98" fmla="*/ 6569607 w 12191999"/>
              <a:gd name="connsiteY98" fmla="*/ 2015496 h 2083506"/>
              <a:gd name="connsiteX99" fmla="*/ 6561430 w 12191999"/>
              <a:gd name="connsiteY99" fmla="*/ 2020996 h 2083506"/>
              <a:gd name="connsiteX100" fmla="*/ 6549371 w 12191999"/>
              <a:gd name="connsiteY100" fmla="*/ 2024747 h 2083506"/>
              <a:gd name="connsiteX101" fmla="*/ 6547040 w 12191999"/>
              <a:gd name="connsiteY101" fmla="*/ 2024474 h 2083506"/>
              <a:gd name="connsiteX102" fmla="*/ 6530482 w 12191999"/>
              <a:gd name="connsiteY102" fmla="*/ 2026659 h 2083506"/>
              <a:gd name="connsiteX103" fmla="*/ 6528565 w 12191999"/>
              <a:gd name="connsiteY103" fmla="*/ 2028600 h 2083506"/>
              <a:gd name="connsiteX104" fmla="*/ 6517741 w 12191999"/>
              <a:gd name="connsiteY104" fmla="*/ 2030558 h 2083506"/>
              <a:gd name="connsiteX105" fmla="*/ 6497855 w 12191999"/>
              <a:gd name="connsiteY105" fmla="*/ 2035650 h 2083506"/>
              <a:gd name="connsiteX106" fmla="*/ 6492785 w 12191999"/>
              <a:gd name="connsiteY106" fmla="*/ 2035444 h 2083506"/>
              <a:gd name="connsiteX107" fmla="*/ 6460692 w 12191999"/>
              <a:gd name="connsiteY107" fmla="*/ 2041321 h 2083506"/>
              <a:gd name="connsiteX108" fmla="*/ 6459609 w 12191999"/>
              <a:gd name="connsiteY108" fmla="*/ 2040851 h 2083506"/>
              <a:gd name="connsiteX109" fmla="*/ 6447765 w 12191999"/>
              <a:gd name="connsiteY109" fmla="*/ 2040102 h 2083506"/>
              <a:gd name="connsiteX110" fmla="*/ 6426590 w 12191999"/>
              <a:gd name="connsiteY110" fmla="*/ 2039928 h 2083506"/>
              <a:gd name="connsiteX111" fmla="*/ 6401693 w 12191999"/>
              <a:gd name="connsiteY111" fmla="*/ 2033537 h 2083506"/>
              <a:gd name="connsiteX112" fmla="*/ 6387141 w 12191999"/>
              <a:gd name="connsiteY112" fmla="*/ 2033161 h 2083506"/>
              <a:gd name="connsiteX113" fmla="*/ 6357846 w 12191999"/>
              <a:gd name="connsiteY113" fmla="*/ 2036782 h 2083506"/>
              <a:gd name="connsiteX114" fmla="*/ 6342914 w 12191999"/>
              <a:gd name="connsiteY114" fmla="*/ 2037585 h 2083506"/>
              <a:gd name="connsiteX115" fmla="*/ 6336300 w 12191999"/>
              <a:gd name="connsiteY115" fmla="*/ 2038781 h 2083506"/>
              <a:gd name="connsiteX116" fmla="*/ 6317178 w 12191999"/>
              <a:gd name="connsiteY116" fmla="*/ 2038968 h 2083506"/>
              <a:gd name="connsiteX117" fmla="*/ 6161427 w 12191999"/>
              <a:gd name="connsiteY117" fmla="*/ 2047338 h 2083506"/>
              <a:gd name="connsiteX118" fmla="*/ 6097339 w 12191999"/>
              <a:gd name="connsiteY118" fmla="*/ 2082438 h 2083506"/>
              <a:gd name="connsiteX119" fmla="*/ 6079059 w 12191999"/>
              <a:gd name="connsiteY119" fmla="*/ 2081299 h 2083506"/>
              <a:gd name="connsiteX120" fmla="*/ 5998439 w 12191999"/>
              <a:gd name="connsiteY120" fmla="*/ 2070958 h 2083506"/>
              <a:gd name="connsiteX121" fmla="*/ 5904290 w 12191999"/>
              <a:gd name="connsiteY121" fmla="*/ 2070255 h 2083506"/>
              <a:gd name="connsiteX122" fmla="*/ 5814867 w 12191999"/>
              <a:gd name="connsiteY122" fmla="*/ 2079032 h 2083506"/>
              <a:gd name="connsiteX123" fmla="*/ 5725743 w 12191999"/>
              <a:gd name="connsiteY123" fmla="*/ 2070558 h 2083506"/>
              <a:gd name="connsiteX124" fmla="*/ 5650546 w 12191999"/>
              <a:gd name="connsiteY124" fmla="*/ 2052412 h 2083506"/>
              <a:gd name="connsiteX125" fmla="*/ 5581284 w 12191999"/>
              <a:gd name="connsiteY125" fmla="*/ 2023175 h 2083506"/>
              <a:gd name="connsiteX126" fmla="*/ 5572593 w 12191999"/>
              <a:gd name="connsiteY126" fmla="*/ 2018391 h 2083506"/>
              <a:gd name="connsiteX127" fmla="*/ 5548580 w 12191999"/>
              <a:gd name="connsiteY127" fmla="*/ 2016951 h 2083506"/>
              <a:gd name="connsiteX128" fmla="*/ 5471173 w 12191999"/>
              <a:gd name="connsiteY128" fmla="*/ 2018786 h 2083506"/>
              <a:gd name="connsiteX129" fmla="*/ 5340320 w 12191999"/>
              <a:gd name="connsiteY129" fmla="*/ 2037611 h 2083506"/>
              <a:gd name="connsiteX130" fmla="*/ 5254376 w 12191999"/>
              <a:gd name="connsiteY130" fmla="*/ 2042928 h 2083506"/>
              <a:gd name="connsiteX131" fmla="*/ 5258035 w 12191999"/>
              <a:gd name="connsiteY131" fmla="*/ 2035649 h 2083506"/>
              <a:gd name="connsiteX132" fmla="*/ 5230622 w 12191999"/>
              <a:gd name="connsiteY132" fmla="*/ 2024576 h 2083506"/>
              <a:gd name="connsiteX133" fmla="*/ 5026203 w 12191999"/>
              <a:gd name="connsiteY133" fmla="*/ 2030162 h 2083506"/>
              <a:gd name="connsiteX134" fmla="*/ 4973988 w 12191999"/>
              <a:gd name="connsiteY134" fmla="*/ 2026668 h 2083506"/>
              <a:gd name="connsiteX135" fmla="*/ 4928030 w 12191999"/>
              <a:gd name="connsiteY135" fmla="*/ 2033642 h 2083506"/>
              <a:gd name="connsiteX136" fmla="*/ 4908970 w 12191999"/>
              <a:gd name="connsiteY136" fmla="*/ 2030033 h 2083506"/>
              <a:gd name="connsiteX137" fmla="*/ 4905679 w 12191999"/>
              <a:gd name="connsiteY137" fmla="*/ 2029300 h 2083506"/>
              <a:gd name="connsiteX138" fmla="*/ 4892525 w 12191999"/>
              <a:gd name="connsiteY138" fmla="*/ 2028768 h 2083506"/>
              <a:gd name="connsiteX139" fmla="*/ 4888818 w 12191999"/>
              <a:gd name="connsiteY139" fmla="*/ 2025619 h 2083506"/>
              <a:gd name="connsiteX140" fmla="*/ 4869018 w 12191999"/>
              <a:gd name="connsiteY140" fmla="*/ 2022668 h 2083506"/>
              <a:gd name="connsiteX141" fmla="*/ 4844804 w 12191999"/>
              <a:gd name="connsiteY141" fmla="*/ 2022527 h 2083506"/>
              <a:gd name="connsiteX142" fmla="*/ 4758778 w 12191999"/>
              <a:gd name="connsiteY142" fmla="*/ 2021694 h 2083506"/>
              <a:gd name="connsiteX143" fmla="*/ 4744748 w 12191999"/>
              <a:gd name="connsiteY143" fmla="*/ 2023396 h 2083506"/>
              <a:gd name="connsiteX144" fmla="*/ 4698956 w 12191999"/>
              <a:gd name="connsiteY144" fmla="*/ 2020558 h 2083506"/>
              <a:gd name="connsiteX145" fmla="*/ 4658147 w 12191999"/>
              <a:gd name="connsiteY145" fmla="*/ 2019920 h 2083506"/>
              <a:gd name="connsiteX146" fmla="*/ 4631706 w 12191999"/>
              <a:gd name="connsiteY146" fmla="*/ 2021274 h 2083506"/>
              <a:gd name="connsiteX147" fmla="*/ 4624776 w 12191999"/>
              <a:gd name="connsiteY147" fmla="*/ 2020152 h 2083506"/>
              <a:gd name="connsiteX148" fmla="*/ 4598150 w 12191999"/>
              <a:gd name="connsiteY148" fmla="*/ 2019429 h 2083506"/>
              <a:gd name="connsiteX149" fmla="*/ 4584588 w 12191999"/>
              <a:gd name="connsiteY149" fmla="*/ 2021092 h 2083506"/>
              <a:gd name="connsiteX150" fmla="*/ 4571203 w 12191999"/>
              <a:gd name="connsiteY150" fmla="*/ 2017263 h 2083506"/>
              <a:gd name="connsiteX151" fmla="*/ 4567930 w 12191999"/>
              <a:gd name="connsiteY151" fmla="*/ 2014458 h 2083506"/>
              <a:gd name="connsiteX152" fmla="*/ 4548984 w 12191999"/>
              <a:gd name="connsiteY152" fmla="*/ 2015717 h 2083506"/>
              <a:gd name="connsiteX153" fmla="*/ 4533451 w 12191999"/>
              <a:gd name="connsiteY153" fmla="*/ 2012976 h 2083506"/>
              <a:gd name="connsiteX154" fmla="*/ 4519910 w 12191999"/>
              <a:gd name="connsiteY154" fmla="*/ 2014768 h 2083506"/>
              <a:gd name="connsiteX155" fmla="*/ 4514290 w 12191999"/>
              <a:gd name="connsiteY155" fmla="*/ 2014364 h 2083506"/>
              <a:gd name="connsiteX156" fmla="*/ 4500320 w 12191999"/>
              <a:gd name="connsiteY156" fmla="*/ 2013007 h 2083506"/>
              <a:gd name="connsiteX157" fmla="*/ 4476219 w 12191999"/>
              <a:gd name="connsiteY157" fmla="*/ 2009993 h 2083506"/>
              <a:gd name="connsiteX158" fmla="*/ 4468701 w 12191999"/>
              <a:gd name="connsiteY158" fmla="*/ 2009574 h 2083506"/>
              <a:gd name="connsiteX159" fmla="*/ 4452333 w 12191999"/>
              <a:gd name="connsiteY159" fmla="*/ 2004964 h 2083506"/>
              <a:gd name="connsiteX160" fmla="*/ 4420644 w 12191999"/>
              <a:gd name="connsiteY160" fmla="*/ 2001021 h 2083506"/>
              <a:gd name="connsiteX161" fmla="*/ 4364856 w 12191999"/>
              <a:gd name="connsiteY161" fmla="*/ 1987267 h 2083506"/>
              <a:gd name="connsiteX162" fmla="*/ 4332062 w 12191999"/>
              <a:gd name="connsiteY162" fmla="*/ 1980703 h 2083506"/>
              <a:gd name="connsiteX163" fmla="*/ 4309876 w 12191999"/>
              <a:gd name="connsiteY163" fmla="*/ 1974653 h 2083506"/>
              <a:gd name="connsiteX164" fmla="*/ 4244391 w 12191999"/>
              <a:gd name="connsiteY164" fmla="*/ 1966109 h 2083506"/>
              <a:gd name="connsiteX165" fmla="*/ 4132071 w 12191999"/>
              <a:gd name="connsiteY165" fmla="*/ 1954813 h 2083506"/>
              <a:gd name="connsiteX166" fmla="*/ 4109069 w 12191999"/>
              <a:gd name="connsiteY166" fmla="*/ 1951778 h 2083506"/>
              <a:gd name="connsiteX167" fmla="*/ 4092908 w 12191999"/>
              <a:gd name="connsiteY167" fmla="*/ 1946662 h 2083506"/>
              <a:gd name="connsiteX168" fmla="*/ 4092306 w 12191999"/>
              <a:gd name="connsiteY168" fmla="*/ 1943291 h 2083506"/>
              <a:gd name="connsiteX169" fmla="*/ 4080234 w 12191999"/>
              <a:gd name="connsiteY169" fmla="*/ 1941219 h 2083506"/>
              <a:gd name="connsiteX170" fmla="*/ 4077778 w 12191999"/>
              <a:gd name="connsiteY170" fmla="*/ 1940145 h 2083506"/>
              <a:gd name="connsiteX171" fmla="*/ 4062936 w 12191999"/>
              <a:gd name="connsiteY171" fmla="*/ 1934506 h 2083506"/>
              <a:gd name="connsiteX172" fmla="*/ 4012506 w 12191999"/>
              <a:gd name="connsiteY172" fmla="*/ 1935475 h 2083506"/>
              <a:gd name="connsiteX173" fmla="*/ 3965880 w 12191999"/>
              <a:gd name="connsiteY173" fmla="*/ 1925968 h 2083506"/>
              <a:gd name="connsiteX174" fmla="*/ 3765338 w 12191999"/>
              <a:gd name="connsiteY174" fmla="*/ 1906649 h 2083506"/>
              <a:gd name="connsiteX175" fmla="*/ 3749493 w 12191999"/>
              <a:gd name="connsiteY175" fmla="*/ 1893071 h 2083506"/>
              <a:gd name="connsiteX176" fmla="*/ 3672704 w 12191999"/>
              <a:gd name="connsiteY176" fmla="*/ 1881383 h 2083506"/>
              <a:gd name="connsiteX177" fmla="*/ 3530082 w 12191999"/>
              <a:gd name="connsiteY177" fmla="*/ 1883187 h 2083506"/>
              <a:gd name="connsiteX178" fmla="*/ 3387664 w 12191999"/>
              <a:gd name="connsiteY178" fmla="*/ 1862579 h 2083506"/>
              <a:gd name="connsiteX179" fmla="*/ 3371681 w 12191999"/>
              <a:gd name="connsiteY179" fmla="*/ 1865293 h 2083506"/>
              <a:gd name="connsiteX180" fmla="*/ 3355305 w 12191999"/>
              <a:gd name="connsiteY180" fmla="*/ 1865842 h 2083506"/>
              <a:gd name="connsiteX181" fmla="*/ 3353790 w 12191999"/>
              <a:gd name="connsiteY181" fmla="*/ 1865158 h 2083506"/>
              <a:gd name="connsiteX182" fmla="*/ 3336210 w 12191999"/>
              <a:gd name="connsiteY182" fmla="*/ 1863564 h 2083506"/>
              <a:gd name="connsiteX183" fmla="*/ 3331381 w 12191999"/>
              <a:gd name="connsiteY183" fmla="*/ 1864716 h 2083506"/>
              <a:gd name="connsiteX184" fmla="*/ 3319012 w 12191999"/>
              <a:gd name="connsiteY184" fmla="*/ 1864093 h 2083506"/>
              <a:gd name="connsiteX185" fmla="*/ 3293818 w 12191999"/>
              <a:gd name="connsiteY185" fmla="*/ 1864135 h 2083506"/>
              <a:gd name="connsiteX186" fmla="*/ 3289881 w 12191999"/>
              <a:gd name="connsiteY186" fmla="*/ 1862954 h 2083506"/>
              <a:gd name="connsiteX187" fmla="*/ 3253090 w 12191999"/>
              <a:gd name="connsiteY187" fmla="*/ 1861164 h 2083506"/>
              <a:gd name="connsiteX188" fmla="*/ 3252949 w 12191999"/>
              <a:gd name="connsiteY188" fmla="*/ 1860574 h 2083506"/>
              <a:gd name="connsiteX189" fmla="*/ 3244187 w 12191999"/>
              <a:gd name="connsiteY189" fmla="*/ 1857604 h 2083506"/>
              <a:gd name="connsiteX190" fmla="*/ 3246570 w 12191999"/>
              <a:gd name="connsiteY190" fmla="*/ 1852946 h 2083506"/>
              <a:gd name="connsiteX191" fmla="*/ 3237810 w 12191999"/>
              <a:gd name="connsiteY191" fmla="*/ 1853064 h 2083506"/>
              <a:gd name="connsiteX192" fmla="*/ 3230822 w 12191999"/>
              <a:gd name="connsiteY192" fmla="*/ 1855474 h 2083506"/>
              <a:gd name="connsiteX193" fmla="*/ 3136549 w 12191999"/>
              <a:gd name="connsiteY193" fmla="*/ 1874037 h 2083506"/>
              <a:gd name="connsiteX194" fmla="*/ 2845754 w 12191999"/>
              <a:gd name="connsiteY194" fmla="*/ 1910932 h 2083506"/>
              <a:gd name="connsiteX195" fmla="*/ 2786878 w 12191999"/>
              <a:gd name="connsiteY195" fmla="*/ 1917162 h 2083506"/>
              <a:gd name="connsiteX196" fmla="*/ 2725298 w 12191999"/>
              <a:gd name="connsiteY196" fmla="*/ 1912340 h 2083506"/>
              <a:gd name="connsiteX197" fmla="*/ 2697754 w 12191999"/>
              <a:gd name="connsiteY197" fmla="*/ 1914863 h 2083506"/>
              <a:gd name="connsiteX198" fmla="*/ 2568063 w 12191999"/>
              <a:gd name="connsiteY198" fmla="*/ 1936283 h 2083506"/>
              <a:gd name="connsiteX199" fmla="*/ 2489784 w 12191999"/>
              <a:gd name="connsiteY199" fmla="*/ 1943720 h 2083506"/>
              <a:gd name="connsiteX200" fmla="*/ 2458978 w 12191999"/>
              <a:gd name="connsiteY200" fmla="*/ 1938095 h 2083506"/>
              <a:gd name="connsiteX201" fmla="*/ 2318712 w 12191999"/>
              <a:gd name="connsiteY201" fmla="*/ 1934474 h 2083506"/>
              <a:gd name="connsiteX202" fmla="*/ 2268709 w 12191999"/>
              <a:gd name="connsiteY202" fmla="*/ 1940521 h 2083506"/>
              <a:gd name="connsiteX203" fmla="*/ 2264080 w 12191999"/>
              <a:gd name="connsiteY203" fmla="*/ 1941232 h 2083506"/>
              <a:gd name="connsiteX204" fmla="*/ 2254684 w 12191999"/>
              <a:gd name="connsiteY204" fmla="*/ 1943524 h 2083506"/>
              <a:gd name="connsiteX205" fmla="*/ 2252523 w 12191999"/>
              <a:gd name="connsiteY205" fmla="*/ 1943004 h 2083506"/>
              <a:gd name="connsiteX206" fmla="*/ 2173350 w 12191999"/>
              <a:gd name="connsiteY206" fmla="*/ 1929202 h 2083506"/>
              <a:gd name="connsiteX207" fmla="*/ 2155266 w 12191999"/>
              <a:gd name="connsiteY207" fmla="*/ 1920267 h 2083506"/>
              <a:gd name="connsiteX208" fmla="*/ 2091013 w 12191999"/>
              <a:gd name="connsiteY208" fmla="*/ 1914631 h 2083506"/>
              <a:gd name="connsiteX209" fmla="*/ 2030712 w 12191999"/>
              <a:gd name="connsiteY209" fmla="*/ 1897690 h 2083506"/>
              <a:gd name="connsiteX210" fmla="*/ 1908838 w 12191999"/>
              <a:gd name="connsiteY210" fmla="*/ 1892222 h 2083506"/>
              <a:gd name="connsiteX211" fmla="*/ 1877796 w 12191999"/>
              <a:gd name="connsiteY211" fmla="*/ 1883887 h 2083506"/>
              <a:gd name="connsiteX212" fmla="*/ 1875824 w 12191999"/>
              <a:gd name="connsiteY212" fmla="*/ 1879265 h 2083506"/>
              <a:gd name="connsiteX213" fmla="*/ 1823048 w 12191999"/>
              <a:gd name="connsiteY213" fmla="*/ 1881064 h 2083506"/>
              <a:gd name="connsiteX214" fmla="*/ 1765736 w 12191999"/>
              <a:gd name="connsiteY214" fmla="*/ 1856578 h 2083506"/>
              <a:gd name="connsiteX215" fmla="*/ 1725669 w 12191999"/>
              <a:gd name="connsiteY215" fmla="*/ 1833744 h 2083506"/>
              <a:gd name="connsiteX216" fmla="*/ 1725216 w 12191999"/>
              <a:gd name="connsiteY216" fmla="*/ 1829447 h 2083506"/>
              <a:gd name="connsiteX217" fmla="*/ 1721485 w 12191999"/>
              <a:gd name="connsiteY217" fmla="*/ 1828960 h 2083506"/>
              <a:gd name="connsiteX218" fmla="*/ 1717786 w 12191999"/>
              <a:gd name="connsiteY218" fmla="*/ 1832224 h 2083506"/>
              <a:gd name="connsiteX219" fmla="*/ 1689907 w 12191999"/>
              <a:gd name="connsiteY219" fmla="*/ 1825425 h 2083506"/>
              <a:gd name="connsiteX220" fmla="*/ 1688093 w 12191999"/>
              <a:gd name="connsiteY220" fmla="*/ 1817391 h 2083506"/>
              <a:gd name="connsiteX221" fmla="*/ 1496789 w 12191999"/>
              <a:gd name="connsiteY221" fmla="*/ 1805297 h 2083506"/>
              <a:gd name="connsiteX222" fmla="*/ 1392839 w 12191999"/>
              <a:gd name="connsiteY222" fmla="*/ 1758649 h 2083506"/>
              <a:gd name="connsiteX223" fmla="*/ 1360872 w 12191999"/>
              <a:gd name="connsiteY223" fmla="*/ 1752441 h 2083506"/>
              <a:gd name="connsiteX224" fmla="*/ 1313885 w 12191999"/>
              <a:gd name="connsiteY224" fmla="*/ 1731785 h 2083506"/>
              <a:gd name="connsiteX225" fmla="*/ 1247665 w 12191999"/>
              <a:gd name="connsiteY225" fmla="*/ 1727765 h 2083506"/>
              <a:gd name="connsiteX226" fmla="*/ 1196850 w 12191999"/>
              <a:gd name="connsiteY226" fmla="*/ 1729622 h 2083506"/>
              <a:gd name="connsiteX227" fmla="*/ 1168728 w 12191999"/>
              <a:gd name="connsiteY227" fmla="*/ 1728550 h 2083506"/>
              <a:gd name="connsiteX228" fmla="*/ 1096918 w 12191999"/>
              <a:gd name="connsiteY228" fmla="*/ 1721485 h 2083506"/>
              <a:gd name="connsiteX229" fmla="*/ 1094082 w 12191999"/>
              <a:gd name="connsiteY229" fmla="*/ 1720113 h 2083506"/>
              <a:gd name="connsiteX230" fmla="*/ 1040782 w 12191999"/>
              <a:gd name="connsiteY230" fmla="*/ 1721762 h 2083506"/>
              <a:gd name="connsiteX231" fmla="*/ 955980 w 12191999"/>
              <a:gd name="connsiteY231" fmla="*/ 1719289 h 2083506"/>
              <a:gd name="connsiteX232" fmla="*/ 926108 w 12191999"/>
              <a:gd name="connsiteY232" fmla="*/ 1715917 h 2083506"/>
              <a:gd name="connsiteX233" fmla="*/ 876049 w 12191999"/>
              <a:gd name="connsiteY233" fmla="*/ 1710422 h 2083506"/>
              <a:gd name="connsiteX234" fmla="*/ 839194 w 12191999"/>
              <a:gd name="connsiteY234" fmla="*/ 1700176 h 2083506"/>
              <a:gd name="connsiteX235" fmla="*/ 797112 w 12191999"/>
              <a:gd name="connsiteY235" fmla="*/ 1698014 h 2083506"/>
              <a:gd name="connsiteX236" fmla="*/ 786610 w 12191999"/>
              <a:gd name="connsiteY236" fmla="*/ 1705455 h 2083506"/>
              <a:gd name="connsiteX237" fmla="*/ 741833 w 12191999"/>
              <a:gd name="connsiteY237" fmla="*/ 1700566 h 2083506"/>
              <a:gd name="connsiteX238" fmla="*/ 673985 w 12191999"/>
              <a:gd name="connsiteY238" fmla="*/ 1692278 h 2083506"/>
              <a:gd name="connsiteX239" fmla="*/ 634665 w 12191999"/>
              <a:gd name="connsiteY239" fmla="*/ 1689550 h 2083506"/>
              <a:gd name="connsiteX240" fmla="*/ 527471 w 12191999"/>
              <a:gd name="connsiteY240" fmla="*/ 1679869 h 2083506"/>
              <a:gd name="connsiteX241" fmla="*/ 420260 w 12191999"/>
              <a:gd name="connsiteY241" fmla="*/ 1668475 h 2083506"/>
              <a:gd name="connsiteX242" fmla="*/ 357630 w 12191999"/>
              <a:gd name="connsiteY242" fmla="*/ 1652142 h 2083506"/>
              <a:gd name="connsiteX243" fmla="*/ 269407 w 12191999"/>
              <a:gd name="connsiteY243" fmla="*/ 1643812 h 2083506"/>
              <a:gd name="connsiteX244" fmla="*/ 254769 w 12191999"/>
              <a:gd name="connsiteY244" fmla="*/ 1641013 h 2083506"/>
              <a:gd name="connsiteX245" fmla="*/ 150763 w 12191999"/>
              <a:gd name="connsiteY245" fmla="*/ 1628143 h 2083506"/>
              <a:gd name="connsiteX246" fmla="*/ 29133 w 12191999"/>
              <a:gd name="connsiteY246" fmla="*/ 1626172 h 2083506"/>
              <a:gd name="connsiteX247" fmla="*/ 0 w 12191999"/>
              <a:gd name="connsiteY247" fmla="*/ 1619589 h 2083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Lst>
            <a:rect l="l" t="t" r="r" b="b"/>
            <a:pathLst>
              <a:path w="12191999" h="2083506">
                <a:moveTo>
                  <a:pt x="0" y="0"/>
                </a:moveTo>
                <a:lnTo>
                  <a:pt x="9429748" y="0"/>
                </a:lnTo>
                <a:lnTo>
                  <a:pt x="9429748" y="1"/>
                </a:lnTo>
                <a:lnTo>
                  <a:pt x="12191999" y="1"/>
                </a:lnTo>
                <a:lnTo>
                  <a:pt x="12191999" y="1164372"/>
                </a:lnTo>
                <a:lnTo>
                  <a:pt x="12147852" y="1163783"/>
                </a:lnTo>
                <a:cubicBezTo>
                  <a:pt x="12063101" y="1189107"/>
                  <a:pt x="12045020" y="1156925"/>
                  <a:pt x="11993604" y="1153496"/>
                </a:cubicBezTo>
                <a:cubicBezTo>
                  <a:pt x="11954216" y="1165241"/>
                  <a:pt x="11911195" y="1167350"/>
                  <a:pt x="11865319" y="1176624"/>
                </a:cubicBezTo>
                <a:cubicBezTo>
                  <a:pt x="11822513" y="1184682"/>
                  <a:pt x="11766915" y="1201558"/>
                  <a:pt x="11718353" y="1209136"/>
                </a:cubicBezTo>
                <a:cubicBezTo>
                  <a:pt x="11675379" y="1217463"/>
                  <a:pt x="11638007" y="1216639"/>
                  <a:pt x="11609067" y="1218512"/>
                </a:cubicBezTo>
                <a:cubicBezTo>
                  <a:pt x="11597582" y="1221322"/>
                  <a:pt x="11554280" y="1243577"/>
                  <a:pt x="11545958" y="1240430"/>
                </a:cubicBezTo>
                <a:lnTo>
                  <a:pt x="11445770" y="1225780"/>
                </a:lnTo>
                <a:cubicBezTo>
                  <a:pt x="11425543" y="1230782"/>
                  <a:pt x="11413740" y="1222096"/>
                  <a:pt x="11398842" y="1227250"/>
                </a:cubicBezTo>
                <a:cubicBezTo>
                  <a:pt x="11367060" y="1233093"/>
                  <a:pt x="11269285" y="1263712"/>
                  <a:pt x="11240093" y="1266797"/>
                </a:cubicBezTo>
                <a:cubicBezTo>
                  <a:pt x="11197297" y="1273685"/>
                  <a:pt x="11181311" y="1272682"/>
                  <a:pt x="11141364" y="1288059"/>
                </a:cubicBezTo>
                <a:cubicBezTo>
                  <a:pt x="11099891" y="1305386"/>
                  <a:pt x="11051533" y="1319157"/>
                  <a:pt x="11015396" y="1353104"/>
                </a:cubicBezTo>
                <a:cubicBezTo>
                  <a:pt x="11009424" y="1362217"/>
                  <a:pt x="10992328" y="1361966"/>
                  <a:pt x="10973905" y="1365109"/>
                </a:cubicBezTo>
                <a:cubicBezTo>
                  <a:pt x="10955482" y="1368254"/>
                  <a:pt x="10907369" y="1372817"/>
                  <a:pt x="10904858" y="1371966"/>
                </a:cubicBezTo>
                <a:cubicBezTo>
                  <a:pt x="10880521" y="1379494"/>
                  <a:pt x="10873670" y="1399734"/>
                  <a:pt x="10827883" y="1410270"/>
                </a:cubicBezTo>
                <a:cubicBezTo>
                  <a:pt x="10790248" y="1415655"/>
                  <a:pt x="10724899" y="1420726"/>
                  <a:pt x="10690996" y="1426394"/>
                </a:cubicBezTo>
                <a:cubicBezTo>
                  <a:pt x="10676463" y="1423331"/>
                  <a:pt x="10634514" y="1436908"/>
                  <a:pt x="10624461" y="1444283"/>
                </a:cubicBezTo>
                <a:cubicBezTo>
                  <a:pt x="10601952" y="1468442"/>
                  <a:pt x="10536224" y="1460228"/>
                  <a:pt x="10517208" y="1478947"/>
                </a:cubicBezTo>
                <a:cubicBezTo>
                  <a:pt x="10509508" y="1482271"/>
                  <a:pt x="10505833" y="1468818"/>
                  <a:pt x="10497937" y="1469831"/>
                </a:cubicBezTo>
                <a:lnTo>
                  <a:pt x="10471201" y="1486037"/>
                </a:lnTo>
                <a:lnTo>
                  <a:pt x="10448263" y="1478223"/>
                </a:lnTo>
                <a:lnTo>
                  <a:pt x="10388089" y="1507175"/>
                </a:lnTo>
                <a:cubicBezTo>
                  <a:pt x="10350285" y="1513081"/>
                  <a:pt x="10383281" y="1526586"/>
                  <a:pt x="10333720" y="1515848"/>
                </a:cubicBezTo>
                <a:cubicBezTo>
                  <a:pt x="10286428" y="1526223"/>
                  <a:pt x="10174884" y="1550019"/>
                  <a:pt x="10104338" y="1569424"/>
                </a:cubicBezTo>
                <a:cubicBezTo>
                  <a:pt x="10066963" y="1581564"/>
                  <a:pt x="9967395" y="1605712"/>
                  <a:pt x="9910445" y="1632275"/>
                </a:cubicBezTo>
                <a:cubicBezTo>
                  <a:pt x="9856131" y="1644130"/>
                  <a:pt x="9831118" y="1689967"/>
                  <a:pt x="9770872" y="1688088"/>
                </a:cubicBezTo>
                <a:cubicBezTo>
                  <a:pt x="9769882" y="1691843"/>
                  <a:pt x="9737016" y="1697044"/>
                  <a:pt x="9733849" y="1700034"/>
                </a:cubicBezTo>
                <a:lnTo>
                  <a:pt x="9703714" y="1730093"/>
                </a:lnTo>
                <a:lnTo>
                  <a:pt x="9698351" y="1730377"/>
                </a:lnTo>
                <a:lnTo>
                  <a:pt x="9632895" y="1736363"/>
                </a:lnTo>
                <a:lnTo>
                  <a:pt x="9569107" y="1741010"/>
                </a:lnTo>
                <a:cubicBezTo>
                  <a:pt x="9558961" y="1745882"/>
                  <a:pt x="9548028" y="1750646"/>
                  <a:pt x="9536451" y="1755120"/>
                </a:cubicBezTo>
                <a:lnTo>
                  <a:pt x="9529385" y="1757515"/>
                </a:lnTo>
                <a:lnTo>
                  <a:pt x="9498527" y="1753117"/>
                </a:lnTo>
                <a:lnTo>
                  <a:pt x="9436642" y="1755478"/>
                </a:lnTo>
                <a:lnTo>
                  <a:pt x="9429748" y="1756317"/>
                </a:lnTo>
                <a:lnTo>
                  <a:pt x="9429748" y="1768745"/>
                </a:lnTo>
                <a:lnTo>
                  <a:pt x="9425802" y="1769273"/>
                </a:lnTo>
                <a:cubicBezTo>
                  <a:pt x="9390751" y="1773262"/>
                  <a:pt x="9371406" y="1773457"/>
                  <a:pt x="9349763" y="1776107"/>
                </a:cubicBezTo>
                <a:cubicBezTo>
                  <a:pt x="9314721" y="1782260"/>
                  <a:pt x="9277650" y="1796217"/>
                  <a:pt x="9256503" y="1800699"/>
                </a:cubicBezTo>
                <a:lnTo>
                  <a:pt x="9222873" y="1803003"/>
                </a:lnTo>
                <a:lnTo>
                  <a:pt x="9224095" y="1807355"/>
                </a:lnTo>
                <a:lnTo>
                  <a:pt x="9211603" y="1807675"/>
                </a:lnTo>
                <a:lnTo>
                  <a:pt x="9183719" y="1807781"/>
                </a:lnTo>
                <a:cubicBezTo>
                  <a:pt x="9166319" y="1808439"/>
                  <a:pt x="9117935" y="1807396"/>
                  <a:pt x="9100221" y="1808989"/>
                </a:cubicBezTo>
                <a:cubicBezTo>
                  <a:pt x="9095111" y="1813630"/>
                  <a:pt x="9087224" y="1816160"/>
                  <a:pt x="9077439" y="1817333"/>
                </a:cubicBezTo>
                <a:lnTo>
                  <a:pt x="9055889" y="1817464"/>
                </a:lnTo>
                <a:lnTo>
                  <a:pt x="8930912" y="1828648"/>
                </a:lnTo>
                <a:lnTo>
                  <a:pt x="8913729" y="1829483"/>
                </a:lnTo>
                <a:lnTo>
                  <a:pt x="8904423" y="1833234"/>
                </a:lnTo>
                <a:cubicBezTo>
                  <a:pt x="8897319" y="1833982"/>
                  <a:pt x="8876911" y="1833498"/>
                  <a:pt x="8871099" y="1833979"/>
                </a:cubicBezTo>
                <a:lnTo>
                  <a:pt x="8869557" y="1836113"/>
                </a:lnTo>
                <a:cubicBezTo>
                  <a:pt x="8851043" y="1839524"/>
                  <a:pt x="8781405" y="1850882"/>
                  <a:pt x="8760021" y="1854442"/>
                </a:cubicBezTo>
                <a:cubicBezTo>
                  <a:pt x="8755749" y="1851161"/>
                  <a:pt x="8746183" y="1856343"/>
                  <a:pt x="8741254" y="1857469"/>
                </a:cubicBezTo>
                <a:cubicBezTo>
                  <a:pt x="8740491" y="1855259"/>
                  <a:pt x="8728559" y="1854585"/>
                  <a:pt x="8725039" y="1856552"/>
                </a:cubicBezTo>
                <a:cubicBezTo>
                  <a:pt x="8641157" y="1867333"/>
                  <a:pt x="8683145" y="1845054"/>
                  <a:pt x="8635265" y="1859168"/>
                </a:cubicBezTo>
                <a:cubicBezTo>
                  <a:pt x="8626795" y="1860103"/>
                  <a:pt x="8619931" y="1859212"/>
                  <a:pt x="8613911" y="1857561"/>
                </a:cubicBezTo>
                <a:lnTo>
                  <a:pt x="8604931" y="1854170"/>
                </a:lnTo>
                <a:lnTo>
                  <a:pt x="8570171" y="1860579"/>
                </a:lnTo>
                <a:cubicBezTo>
                  <a:pt x="8553049" y="1862813"/>
                  <a:pt x="8535028" y="1864294"/>
                  <a:pt x="8516537" y="1864971"/>
                </a:cubicBezTo>
                <a:cubicBezTo>
                  <a:pt x="8512388" y="1860455"/>
                  <a:pt x="8497874" y="1866870"/>
                  <a:pt x="8491046" y="1868141"/>
                </a:cubicBezTo>
                <a:cubicBezTo>
                  <a:pt x="8490975" y="1865191"/>
                  <a:pt x="8475847" y="1863778"/>
                  <a:pt x="8470478" y="1866216"/>
                </a:cubicBezTo>
                <a:cubicBezTo>
                  <a:pt x="8357654" y="1876758"/>
                  <a:pt x="8421139" y="1849210"/>
                  <a:pt x="8353433" y="1865729"/>
                </a:cubicBezTo>
                <a:lnTo>
                  <a:pt x="8347675" y="1865075"/>
                </a:lnTo>
                <a:lnTo>
                  <a:pt x="8343939" y="1865677"/>
                </a:lnTo>
                <a:cubicBezTo>
                  <a:pt x="8309852" y="1870841"/>
                  <a:pt x="8272587" y="1875809"/>
                  <a:pt x="8221566" y="1881148"/>
                </a:cubicBezTo>
                <a:cubicBezTo>
                  <a:pt x="8158043" y="1892960"/>
                  <a:pt x="8095547" y="1914042"/>
                  <a:pt x="8066095" y="1919902"/>
                </a:cubicBezTo>
                <a:cubicBezTo>
                  <a:pt x="8058949" y="1919234"/>
                  <a:pt x="8051921" y="1917862"/>
                  <a:pt x="8044849" y="1916308"/>
                </a:cubicBezTo>
                <a:lnTo>
                  <a:pt x="8041142" y="1915506"/>
                </a:lnTo>
                <a:lnTo>
                  <a:pt x="8022159" y="1911521"/>
                </a:lnTo>
                <a:lnTo>
                  <a:pt x="7944932" y="1917265"/>
                </a:lnTo>
                <a:lnTo>
                  <a:pt x="7879011" y="1928570"/>
                </a:lnTo>
                <a:lnTo>
                  <a:pt x="7865529" y="1934399"/>
                </a:lnTo>
                <a:lnTo>
                  <a:pt x="7774801" y="1947969"/>
                </a:lnTo>
                <a:lnTo>
                  <a:pt x="7748398" y="1955982"/>
                </a:lnTo>
                <a:lnTo>
                  <a:pt x="7740684" y="1955717"/>
                </a:lnTo>
                <a:cubicBezTo>
                  <a:pt x="7728362" y="1958584"/>
                  <a:pt x="7714099" y="1968442"/>
                  <a:pt x="7712976" y="1960442"/>
                </a:cubicBezTo>
                <a:lnTo>
                  <a:pt x="7699956" y="1966104"/>
                </a:lnTo>
                <a:lnTo>
                  <a:pt x="7684158" y="1962927"/>
                </a:lnTo>
                <a:cubicBezTo>
                  <a:pt x="7674684" y="1962643"/>
                  <a:pt x="7652105" y="1963177"/>
                  <a:pt x="7643109" y="1964400"/>
                </a:cubicBezTo>
                <a:lnTo>
                  <a:pt x="7630180" y="1970266"/>
                </a:lnTo>
                <a:lnTo>
                  <a:pt x="7609131" y="1971774"/>
                </a:lnTo>
                <a:cubicBezTo>
                  <a:pt x="7596694" y="1971644"/>
                  <a:pt x="7570258" y="1969757"/>
                  <a:pt x="7555555" y="1969491"/>
                </a:cubicBezTo>
                <a:cubicBezTo>
                  <a:pt x="7541460" y="1966540"/>
                  <a:pt x="7530571" y="1964848"/>
                  <a:pt x="7520919" y="1970177"/>
                </a:cubicBezTo>
                <a:cubicBezTo>
                  <a:pt x="7500295" y="1966884"/>
                  <a:pt x="7480780" y="1949401"/>
                  <a:pt x="7456258" y="1960468"/>
                </a:cubicBezTo>
                <a:cubicBezTo>
                  <a:pt x="7434946" y="1957506"/>
                  <a:pt x="7435772" y="1952500"/>
                  <a:pt x="7393047" y="1952408"/>
                </a:cubicBezTo>
                <a:cubicBezTo>
                  <a:pt x="7356520" y="1952860"/>
                  <a:pt x="7236307" y="1958626"/>
                  <a:pt x="7199912" y="1959913"/>
                </a:cubicBezTo>
                <a:cubicBezTo>
                  <a:pt x="7176501" y="1959942"/>
                  <a:pt x="7160098" y="1958343"/>
                  <a:pt x="7146774" y="1956641"/>
                </a:cubicBezTo>
                <a:lnTo>
                  <a:pt x="7122244" y="1953891"/>
                </a:lnTo>
                <a:lnTo>
                  <a:pt x="7032241" y="1962723"/>
                </a:lnTo>
                <a:cubicBezTo>
                  <a:pt x="6997214" y="1965198"/>
                  <a:pt x="6963725" y="1968396"/>
                  <a:pt x="6941492" y="1976868"/>
                </a:cubicBezTo>
                <a:cubicBezTo>
                  <a:pt x="6947015" y="1970398"/>
                  <a:pt x="6923088" y="1965379"/>
                  <a:pt x="6906514" y="1968589"/>
                </a:cubicBezTo>
                <a:cubicBezTo>
                  <a:pt x="6925890" y="1943204"/>
                  <a:pt x="6840983" y="1991464"/>
                  <a:pt x="6826395" y="1974141"/>
                </a:cubicBezTo>
                <a:cubicBezTo>
                  <a:pt x="6825676" y="1990223"/>
                  <a:pt x="6751393" y="2017492"/>
                  <a:pt x="6716431" y="2004297"/>
                </a:cubicBezTo>
                <a:cubicBezTo>
                  <a:pt x="6663167" y="2007518"/>
                  <a:pt x="6625450" y="2020811"/>
                  <a:pt x="6569607" y="2015496"/>
                </a:cubicBezTo>
                <a:cubicBezTo>
                  <a:pt x="6567874" y="2017648"/>
                  <a:pt x="6565034" y="2019449"/>
                  <a:pt x="6561430" y="2020996"/>
                </a:cubicBezTo>
                <a:lnTo>
                  <a:pt x="6549371" y="2024747"/>
                </a:lnTo>
                <a:lnTo>
                  <a:pt x="6547040" y="2024474"/>
                </a:lnTo>
                <a:cubicBezTo>
                  <a:pt x="6537882" y="2024425"/>
                  <a:pt x="6533193" y="2025332"/>
                  <a:pt x="6530482" y="2026659"/>
                </a:cubicBezTo>
                <a:lnTo>
                  <a:pt x="6528565" y="2028600"/>
                </a:lnTo>
                <a:lnTo>
                  <a:pt x="6517741" y="2030558"/>
                </a:lnTo>
                <a:lnTo>
                  <a:pt x="6497855" y="2035650"/>
                </a:lnTo>
                <a:lnTo>
                  <a:pt x="6492785" y="2035444"/>
                </a:lnTo>
                <a:lnTo>
                  <a:pt x="6460692" y="2041321"/>
                </a:lnTo>
                <a:lnTo>
                  <a:pt x="6459609" y="2040851"/>
                </a:lnTo>
                <a:cubicBezTo>
                  <a:pt x="6456451" y="2039933"/>
                  <a:pt x="6452734" y="2039508"/>
                  <a:pt x="6447765" y="2040102"/>
                </a:cubicBezTo>
                <a:cubicBezTo>
                  <a:pt x="6446007" y="2031126"/>
                  <a:pt x="6441093" y="2037380"/>
                  <a:pt x="6426590" y="2039928"/>
                </a:cubicBezTo>
                <a:cubicBezTo>
                  <a:pt x="6423606" y="2033241"/>
                  <a:pt x="6413230" y="2032925"/>
                  <a:pt x="6401693" y="2033537"/>
                </a:cubicBezTo>
                <a:lnTo>
                  <a:pt x="6387141" y="2033161"/>
                </a:lnTo>
                <a:lnTo>
                  <a:pt x="6357846" y="2036782"/>
                </a:lnTo>
                <a:lnTo>
                  <a:pt x="6342914" y="2037585"/>
                </a:lnTo>
                <a:lnTo>
                  <a:pt x="6336300" y="2038781"/>
                </a:lnTo>
                <a:lnTo>
                  <a:pt x="6317178" y="2038968"/>
                </a:lnTo>
                <a:lnTo>
                  <a:pt x="6161427" y="2047338"/>
                </a:lnTo>
                <a:cubicBezTo>
                  <a:pt x="6147824" y="2057658"/>
                  <a:pt x="6118908" y="2077615"/>
                  <a:pt x="6097339" y="2082438"/>
                </a:cubicBezTo>
                <a:cubicBezTo>
                  <a:pt x="6090149" y="2084046"/>
                  <a:pt x="6083776" y="2083972"/>
                  <a:pt x="6079059" y="2081299"/>
                </a:cubicBezTo>
                <a:cubicBezTo>
                  <a:pt x="6063900" y="2082334"/>
                  <a:pt x="6011621" y="2084537"/>
                  <a:pt x="5998439" y="2070958"/>
                </a:cubicBezTo>
                <a:cubicBezTo>
                  <a:pt x="5976443" y="2071759"/>
                  <a:pt x="5925514" y="2069780"/>
                  <a:pt x="5904290" y="2070255"/>
                </a:cubicBezTo>
                <a:cubicBezTo>
                  <a:pt x="5871515" y="2066244"/>
                  <a:pt x="5843986" y="2088249"/>
                  <a:pt x="5814867" y="2079032"/>
                </a:cubicBezTo>
                <a:cubicBezTo>
                  <a:pt x="5792003" y="2070559"/>
                  <a:pt x="5750009" y="2076273"/>
                  <a:pt x="5725743" y="2070558"/>
                </a:cubicBezTo>
                <a:cubicBezTo>
                  <a:pt x="5716432" y="2058355"/>
                  <a:pt x="5667424" y="2047322"/>
                  <a:pt x="5650546" y="2052412"/>
                </a:cubicBezTo>
                <a:cubicBezTo>
                  <a:pt x="5614627" y="2046084"/>
                  <a:pt x="5608108" y="2028306"/>
                  <a:pt x="5581284" y="2023175"/>
                </a:cubicBezTo>
                <a:lnTo>
                  <a:pt x="5572593" y="2018391"/>
                </a:lnTo>
                <a:lnTo>
                  <a:pt x="5548580" y="2016951"/>
                </a:lnTo>
                <a:cubicBezTo>
                  <a:pt x="5523726" y="2017783"/>
                  <a:pt x="5498337" y="2019663"/>
                  <a:pt x="5471173" y="2018786"/>
                </a:cubicBezTo>
                <a:cubicBezTo>
                  <a:pt x="5447687" y="2003020"/>
                  <a:pt x="5353807" y="2022324"/>
                  <a:pt x="5340320" y="2037611"/>
                </a:cubicBezTo>
                <a:cubicBezTo>
                  <a:pt x="5340015" y="2024215"/>
                  <a:pt x="5271937" y="2042455"/>
                  <a:pt x="5254376" y="2042928"/>
                </a:cubicBezTo>
                <a:cubicBezTo>
                  <a:pt x="5248522" y="2043086"/>
                  <a:pt x="5248281" y="2041270"/>
                  <a:pt x="5258035" y="2035649"/>
                </a:cubicBezTo>
                <a:cubicBezTo>
                  <a:pt x="5239374" y="2037214"/>
                  <a:pt x="5220112" y="2030252"/>
                  <a:pt x="5230622" y="2024576"/>
                </a:cubicBezTo>
                <a:cubicBezTo>
                  <a:pt x="5173932" y="2036724"/>
                  <a:pt x="5090262" y="2024645"/>
                  <a:pt x="5026203" y="2030162"/>
                </a:cubicBezTo>
                <a:cubicBezTo>
                  <a:pt x="4991280" y="2016814"/>
                  <a:pt x="5010212" y="2029164"/>
                  <a:pt x="4973988" y="2026668"/>
                </a:cubicBezTo>
                <a:cubicBezTo>
                  <a:pt x="4983896" y="2038955"/>
                  <a:pt x="4930012" y="2019774"/>
                  <a:pt x="4928030" y="2033642"/>
                </a:cubicBezTo>
                <a:cubicBezTo>
                  <a:pt x="4921501" y="2032748"/>
                  <a:pt x="4915238" y="2031445"/>
                  <a:pt x="4908970" y="2030033"/>
                </a:cubicBezTo>
                <a:lnTo>
                  <a:pt x="4905679" y="2029300"/>
                </a:lnTo>
                <a:lnTo>
                  <a:pt x="4892525" y="2028768"/>
                </a:lnTo>
                <a:lnTo>
                  <a:pt x="4888818" y="2025619"/>
                </a:lnTo>
                <a:lnTo>
                  <a:pt x="4869018" y="2022668"/>
                </a:lnTo>
                <a:cubicBezTo>
                  <a:pt x="4861602" y="2022028"/>
                  <a:pt x="4853622" y="2021880"/>
                  <a:pt x="4844804" y="2022527"/>
                </a:cubicBezTo>
                <a:cubicBezTo>
                  <a:pt x="4823110" y="2028022"/>
                  <a:pt x="4789330" y="2021287"/>
                  <a:pt x="4758778" y="2021694"/>
                </a:cubicBezTo>
                <a:lnTo>
                  <a:pt x="4744748" y="2023396"/>
                </a:lnTo>
                <a:lnTo>
                  <a:pt x="4698956" y="2020558"/>
                </a:lnTo>
                <a:cubicBezTo>
                  <a:pt x="4685921" y="2020008"/>
                  <a:pt x="4672392" y="2019718"/>
                  <a:pt x="4658147" y="2019920"/>
                </a:cubicBezTo>
                <a:lnTo>
                  <a:pt x="4631706" y="2021274"/>
                </a:lnTo>
                <a:lnTo>
                  <a:pt x="4624776" y="2020152"/>
                </a:lnTo>
                <a:cubicBezTo>
                  <a:pt x="4612703" y="2020277"/>
                  <a:pt x="4596727" y="2024226"/>
                  <a:pt x="4598150" y="2019429"/>
                </a:cubicBezTo>
                <a:lnTo>
                  <a:pt x="4584588" y="2021092"/>
                </a:lnTo>
                <a:lnTo>
                  <a:pt x="4571203" y="2017263"/>
                </a:lnTo>
                <a:cubicBezTo>
                  <a:pt x="4569736" y="2016374"/>
                  <a:pt x="4568633" y="2015427"/>
                  <a:pt x="4567930" y="2014458"/>
                </a:cubicBezTo>
                <a:lnTo>
                  <a:pt x="4548984" y="2015717"/>
                </a:lnTo>
                <a:lnTo>
                  <a:pt x="4533451" y="2012976"/>
                </a:lnTo>
                <a:lnTo>
                  <a:pt x="4519910" y="2014768"/>
                </a:lnTo>
                <a:lnTo>
                  <a:pt x="4514290" y="2014364"/>
                </a:lnTo>
                <a:lnTo>
                  <a:pt x="4500320" y="2013007"/>
                </a:lnTo>
                <a:cubicBezTo>
                  <a:pt x="4493159" y="2012056"/>
                  <a:pt x="4485144" y="2010910"/>
                  <a:pt x="4476219" y="2009993"/>
                </a:cubicBezTo>
                <a:lnTo>
                  <a:pt x="4468701" y="2009574"/>
                </a:lnTo>
                <a:lnTo>
                  <a:pt x="4452333" y="2004964"/>
                </a:lnTo>
                <a:cubicBezTo>
                  <a:pt x="4440422" y="2001479"/>
                  <a:pt x="4431048" y="1999130"/>
                  <a:pt x="4420644" y="2001021"/>
                </a:cubicBezTo>
                <a:cubicBezTo>
                  <a:pt x="4402911" y="1996519"/>
                  <a:pt x="4390524" y="1983900"/>
                  <a:pt x="4364856" y="1987267"/>
                </a:cubicBezTo>
                <a:cubicBezTo>
                  <a:pt x="4372645" y="1981550"/>
                  <a:pt x="4336350" y="1986575"/>
                  <a:pt x="4332062" y="1980703"/>
                </a:cubicBezTo>
                <a:cubicBezTo>
                  <a:pt x="4330083" y="1975974"/>
                  <a:pt x="4318612" y="1976397"/>
                  <a:pt x="4309876" y="1974653"/>
                </a:cubicBezTo>
                <a:cubicBezTo>
                  <a:pt x="4303650" y="1969824"/>
                  <a:pt x="4259693" y="1965414"/>
                  <a:pt x="4244391" y="1966109"/>
                </a:cubicBezTo>
                <a:cubicBezTo>
                  <a:pt x="4201255" y="1970914"/>
                  <a:pt x="4166558" y="1951471"/>
                  <a:pt x="4132071" y="1954813"/>
                </a:cubicBezTo>
                <a:cubicBezTo>
                  <a:pt x="4123041" y="1954358"/>
                  <a:pt x="4115554" y="1953263"/>
                  <a:pt x="4109069" y="1951778"/>
                </a:cubicBezTo>
                <a:lnTo>
                  <a:pt x="4092908" y="1946662"/>
                </a:lnTo>
                <a:cubicBezTo>
                  <a:pt x="4092707" y="1945539"/>
                  <a:pt x="4092506" y="1944415"/>
                  <a:pt x="4092306" y="1943291"/>
                </a:cubicBezTo>
                <a:lnTo>
                  <a:pt x="4080234" y="1941219"/>
                </a:lnTo>
                <a:lnTo>
                  <a:pt x="4077778" y="1940145"/>
                </a:lnTo>
                <a:cubicBezTo>
                  <a:pt x="4073105" y="1938081"/>
                  <a:pt x="4068339" y="1936119"/>
                  <a:pt x="4062936" y="1934506"/>
                </a:cubicBezTo>
                <a:cubicBezTo>
                  <a:pt x="4048082" y="1947155"/>
                  <a:pt x="4014523" y="1922869"/>
                  <a:pt x="4012506" y="1935475"/>
                </a:cubicBezTo>
                <a:cubicBezTo>
                  <a:pt x="3980228" y="1928812"/>
                  <a:pt x="3986775" y="1942559"/>
                  <a:pt x="3965880" y="1925968"/>
                </a:cubicBezTo>
                <a:cubicBezTo>
                  <a:pt x="3899515" y="1923414"/>
                  <a:pt x="3830855" y="1902158"/>
                  <a:pt x="3765338" y="1906649"/>
                </a:cubicBezTo>
                <a:cubicBezTo>
                  <a:pt x="3780686" y="1902635"/>
                  <a:pt x="3768784" y="1893856"/>
                  <a:pt x="3749493" y="1893071"/>
                </a:cubicBezTo>
                <a:cubicBezTo>
                  <a:pt x="3807776" y="1876857"/>
                  <a:pt x="3656400" y="1898030"/>
                  <a:pt x="3672704" y="1881383"/>
                </a:cubicBezTo>
                <a:cubicBezTo>
                  <a:pt x="3645532" y="1893973"/>
                  <a:pt x="3537791" y="1900656"/>
                  <a:pt x="3530082" y="1883187"/>
                </a:cubicBezTo>
                <a:cubicBezTo>
                  <a:pt x="3479808" y="1875044"/>
                  <a:pt x="3426017" y="1877998"/>
                  <a:pt x="3387664" y="1862579"/>
                </a:cubicBezTo>
                <a:cubicBezTo>
                  <a:pt x="3382649" y="1863935"/>
                  <a:pt x="3377277" y="1864791"/>
                  <a:pt x="3371681" y="1865293"/>
                </a:cubicBezTo>
                <a:lnTo>
                  <a:pt x="3355305" y="1865842"/>
                </a:lnTo>
                <a:lnTo>
                  <a:pt x="3353790" y="1865158"/>
                </a:lnTo>
                <a:cubicBezTo>
                  <a:pt x="3346144" y="1863282"/>
                  <a:pt x="3340687" y="1863057"/>
                  <a:pt x="3336210" y="1863564"/>
                </a:cubicBezTo>
                <a:lnTo>
                  <a:pt x="3331381" y="1864716"/>
                </a:lnTo>
                <a:lnTo>
                  <a:pt x="3319012" y="1864093"/>
                </a:lnTo>
                <a:lnTo>
                  <a:pt x="3293818" y="1864135"/>
                </a:lnTo>
                <a:lnTo>
                  <a:pt x="3289881" y="1862954"/>
                </a:lnTo>
                <a:lnTo>
                  <a:pt x="3253090" y="1861164"/>
                </a:lnTo>
                <a:cubicBezTo>
                  <a:pt x="3253042" y="1860968"/>
                  <a:pt x="3252996" y="1860771"/>
                  <a:pt x="3252949" y="1860574"/>
                </a:cubicBezTo>
                <a:cubicBezTo>
                  <a:pt x="3251799" y="1859213"/>
                  <a:pt x="3249368" y="1858131"/>
                  <a:pt x="3244187" y="1857604"/>
                </a:cubicBezTo>
                <a:cubicBezTo>
                  <a:pt x="3250860" y="1853873"/>
                  <a:pt x="3250577" y="1852999"/>
                  <a:pt x="3246570" y="1852946"/>
                </a:cubicBezTo>
                <a:lnTo>
                  <a:pt x="3237810" y="1853064"/>
                </a:lnTo>
                <a:lnTo>
                  <a:pt x="3230822" y="1855474"/>
                </a:lnTo>
                <a:cubicBezTo>
                  <a:pt x="3206812" y="1862286"/>
                  <a:pt x="3176733" y="1868865"/>
                  <a:pt x="3136549" y="1874037"/>
                </a:cubicBezTo>
                <a:cubicBezTo>
                  <a:pt x="3081163" y="1880168"/>
                  <a:pt x="2902557" y="1900580"/>
                  <a:pt x="2845754" y="1910932"/>
                </a:cubicBezTo>
                <a:cubicBezTo>
                  <a:pt x="2860822" y="1944376"/>
                  <a:pt x="2813389" y="1905358"/>
                  <a:pt x="2786878" y="1917162"/>
                </a:cubicBezTo>
                <a:cubicBezTo>
                  <a:pt x="2766803" y="1917398"/>
                  <a:pt x="2741628" y="1915886"/>
                  <a:pt x="2725298" y="1912340"/>
                </a:cubicBezTo>
                <a:cubicBezTo>
                  <a:pt x="2716680" y="1911427"/>
                  <a:pt x="2707572" y="1911972"/>
                  <a:pt x="2697754" y="1914863"/>
                </a:cubicBezTo>
                <a:cubicBezTo>
                  <a:pt x="2667185" y="1939014"/>
                  <a:pt x="2622149" y="1926211"/>
                  <a:pt x="2568063" y="1936283"/>
                </a:cubicBezTo>
                <a:cubicBezTo>
                  <a:pt x="2552625" y="1932001"/>
                  <a:pt x="2502682" y="1953378"/>
                  <a:pt x="2489784" y="1943720"/>
                </a:cubicBezTo>
                <a:cubicBezTo>
                  <a:pt x="2478524" y="1943155"/>
                  <a:pt x="2467418" y="1949411"/>
                  <a:pt x="2458978" y="1938095"/>
                </a:cubicBezTo>
                <a:cubicBezTo>
                  <a:pt x="2417552" y="1934639"/>
                  <a:pt x="2366376" y="1931293"/>
                  <a:pt x="2318712" y="1934474"/>
                </a:cubicBezTo>
                <a:cubicBezTo>
                  <a:pt x="2296029" y="1936526"/>
                  <a:pt x="2282069" y="1938434"/>
                  <a:pt x="2268709" y="1940521"/>
                </a:cubicBezTo>
                <a:lnTo>
                  <a:pt x="2264080" y="1941232"/>
                </a:lnTo>
                <a:lnTo>
                  <a:pt x="2254684" y="1943524"/>
                </a:lnTo>
                <a:lnTo>
                  <a:pt x="2252523" y="1943004"/>
                </a:lnTo>
                <a:lnTo>
                  <a:pt x="2173350" y="1929202"/>
                </a:lnTo>
                <a:lnTo>
                  <a:pt x="2155266" y="1920267"/>
                </a:lnTo>
                <a:lnTo>
                  <a:pt x="2091013" y="1914631"/>
                </a:lnTo>
                <a:cubicBezTo>
                  <a:pt x="2033357" y="1920614"/>
                  <a:pt x="2070513" y="1905065"/>
                  <a:pt x="2030712" y="1897690"/>
                </a:cubicBezTo>
                <a:cubicBezTo>
                  <a:pt x="1994539" y="1893055"/>
                  <a:pt x="1958569" y="1883188"/>
                  <a:pt x="1908838" y="1892222"/>
                </a:cubicBezTo>
                <a:cubicBezTo>
                  <a:pt x="1897236" y="1896147"/>
                  <a:pt x="1883338" y="1892415"/>
                  <a:pt x="1877796" y="1883887"/>
                </a:cubicBezTo>
                <a:cubicBezTo>
                  <a:pt x="1876842" y="1882419"/>
                  <a:pt x="1876177" y="1880863"/>
                  <a:pt x="1875824" y="1879265"/>
                </a:cubicBezTo>
                <a:cubicBezTo>
                  <a:pt x="1843474" y="1887199"/>
                  <a:pt x="1841511" y="1873818"/>
                  <a:pt x="1823048" y="1881064"/>
                </a:cubicBezTo>
                <a:cubicBezTo>
                  <a:pt x="1792640" y="1872164"/>
                  <a:pt x="1782358" y="1850450"/>
                  <a:pt x="1765736" y="1856578"/>
                </a:cubicBezTo>
                <a:cubicBezTo>
                  <a:pt x="1753024" y="1849107"/>
                  <a:pt x="1745932" y="1828316"/>
                  <a:pt x="1725669" y="1833744"/>
                </a:cubicBezTo>
                <a:cubicBezTo>
                  <a:pt x="1727428" y="1831405"/>
                  <a:pt x="1726953" y="1830157"/>
                  <a:pt x="1725216" y="1829447"/>
                </a:cubicBezTo>
                <a:lnTo>
                  <a:pt x="1721485" y="1828960"/>
                </a:lnTo>
                <a:lnTo>
                  <a:pt x="1717786" y="1832224"/>
                </a:lnTo>
                <a:cubicBezTo>
                  <a:pt x="1703445" y="1843277"/>
                  <a:pt x="1706547" y="1827935"/>
                  <a:pt x="1689907" y="1825425"/>
                </a:cubicBezTo>
                <a:cubicBezTo>
                  <a:pt x="1682338" y="1823445"/>
                  <a:pt x="1685181" y="1820226"/>
                  <a:pt x="1688093" y="1817391"/>
                </a:cubicBezTo>
                <a:lnTo>
                  <a:pt x="1496789" y="1805297"/>
                </a:lnTo>
                <a:cubicBezTo>
                  <a:pt x="1463551" y="1793913"/>
                  <a:pt x="1426345" y="1786892"/>
                  <a:pt x="1392839" y="1758649"/>
                </a:cubicBezTo>
                <a:cubicBezTo>
                  <a:pt x="1386461" y="1750573"/>
                  <a:pt x="1374031" y="1756918"/>
                  <a:pt x="1360872" y="1752441"/>
                </a:cubicBezTo>
                <a:cubicBezTo>
                  <a:pt x="1347711" y="1747963"/>
                  <a:pt x="1332751" y="1735898"/>
                  <a:pt x="1313885" y="1731785"/>
                </a:cubicBezTo>
                <a:cubicBezTo>
                  <a:pt x="1281989" y="1726305"/>
                  <a:pt x="1256405" y="1739744"/>
                  <a:pt x="1247665" y="1727765"/>
                </a:cubicBezTo>
                <a:cubicBezTo>
                  <a:pt x="1231363" y="1728538"/>
                  <a:pt x="1209120" y="1742556"/>
                  <a:pt x="1196850" y="1729622"/>
                </a:cubicBezTo>
                <a:cubicBezTo>
                  <a:pt x="1195195" y="1740224"/>
                  <a:pt x="1178147" y="1721561"/>
                  <a:pt x="1168728" y="1728550"/>
                </a:cubicBezTo>
                <a:cubicBezTo>
                  <a:pt x="1152073" y="1727193"/>
                  <a:pt x="1122804" y="1725926"/>
                  <a:pt x="1096918" y="1721485"/>
                </a:cubicBezTo>
                <a:lnTo>
                  <a:pt x="1094082" y="1720113"/>
                </a:lnTo>
                <a:lnTo>
                  <a:pt x="1040782" y="1721762"/>
                </a:lnTo>
                <a:cubicBezTo>
                  <a:pt x="987172" y="1722352"/>
                  <a:pt x="1023272" y="1708707"/>
                  <a:pt x="955980" y="1719289"/>
                </a:cubicBezTo>
                <a:cubicBezTo>
                  <a:pt x="948995" y="1714208"/>
                  <a:pt x="940521" y="1713816"/>
                  <a:pt x="926108" y="1715917"/>
                </a:cubicBezTo>
                <a:cubicBezTo>
                  <a:pt x="900077" y="1715834"/>
                  <a:pt x="902688" y="1703436"/>
                  <a:pt x="876049" y="1710422"/>
                </a:cubicBezTo>
                <a:cubicBezTo>
                  <a:pt x="881084" y="1703830"/>
                  <a:pt x="826830" y="1706893"/>
                  <a:pt x="839194" y="1700176"/>
                </a:cubicBezTo>
                <a:cubicBezTo>
                  <a:pt x="822548" y="1693764"/>
                  <a:pt x="813674" y="1703628"/>
                  <a:pt x="797112" y="1698014"/>
                </a:cubicBezTo>
                <a:cubicBezTo>
                  <a:pt x="778195" y="1696418"/>
                  <a:pt x="807647" y="1705364"/>
                  <a:pt x="786610" y="1705455"/>
                </a:cubicBezTo>
                <a:cubicBezTo>
                  <a:pt x="761170" y="1704357"/>
                  <a:pt x="760599" y="1716610"/>
                  <a:pt x="741833" y="1700566"/>
                </a:cubicBezTo>
                <a:lnTo>
                  <a:pt x="673985" y="1692278"/>
                </a:lnTo>
                <a:cubicBezTo>
                  <a:pt x="658515" y="1695829"/>
                  <a:pt x="646395" y="1693620"/>
                  <a:pt x="634665" y="1689550"/>
                </a:cubicBezTo>
                <a:cubicBezTo>
                  <a:pt x="599149" y="1689690"/>
                  <a:pt x="567176" y="1683160"/>
                  <a:pt x="527471" y="1679869"/>
                </a:cubicBezTo>
                <a:cubicBezTo>
                  <a:pt x="484099" y="1683240"/>
                  <a:pt x="462693" y="1671949"/>
                  <a:pt x="420260" y="1668475"/>
                </a:cubicBezTo>
                <a:cubicBezTo>
                  <a:pt x="377482" y="1677390"/>
                  <a:pt x="393500" y="1652730"/>
                  <a:pt x="357630" y="1652142"/>
                </a:cubicBezTo>
                <a:cubicBezTo>
                  <a:pt x="298692" y="1659518"/>
                  <a:pt x="359631" y="1643849"/>
                  <a:pt x="269407" y="1643812"/>
                </a:cubicBezTo>
                <a:cubicBezTo>
                  <a:pt x="264204" y="1645215"/>
                  <a:pt x="253436" y="1643159"/>
                  <a:pt x="254769" y="1641013"/>
                </a:cubicBezTo>
                <a:cubicBezTo>
                  <a:pt x="234996" y="1641090"/>
                  <a:pt x="179093" y="1626583"/>
                  <a:pt x="150763" y="1628143"/>
                </a:cubicBezTo>
                <a:cubicBezTo>
                  <a:pt x="96232" y="1619954"/>
                  <a:pt x="68845" y="1629422"/>
                  <a:pt x="29133" y="1626172"/>
                </a:cubicBezTo>
                <a:lnTo>
                  <a:pt x="0" y="1619589"/>
                </a:ln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610DBDCE-C24E-00B3-6DE4-9E68129F2CB5}"/>
              </a:ext>
            </a:extLst>
          </p:cNvPr>
          <p:cNvSpPr>
            <a:spLocks noGrp="1"/>
          </p:cNvSpPr>
          <p:nvPr>
            <p:ph type="title"/>
          </p:nvPr>
        </p:nvSpPr>
        <p:spPr>
          <a:xfrm>
            <a:off x="828675" y="211385"/>
            <a:ext cx="10534650" cy="817403"/>
          </a:xfrm>
        </p:spPr>
        <p:txBody>
          <a:bodyPr vert="horz" lIns="91440" tIns="45720" rIns="91440" bIns="45720" rtlCol="0" anchor="b">
            <a:normAutofit/>
          </a:bodyPr>
          <a:lstStyle/>
          <a:p>
            <a:pPr algn="ctr"/>
            <a:r>
              <a:rPr lang="en-US" sz="5000" b="1" kern="1200">
                <a:latin typeface="Arial"/>
                <a:cs typeface="Arial"/>
              </a:rPr>
              <a:t>How We Did It </a:t>
            </a:r>
          </a:p>
        </p:txBody>
      </p:sp>
      <p:pic>
        <p:nvPicPr>
          <p:cNvPr id="3" name="Picture 3" descr="Timeline of the Program. On the variant scale of blues from left to right are six steps. Step 1 - Fall 2021 - The Idea &amp; Meetings for Enacting; Step 2 - Dec 2021 - Pilot approved, IRB approved, Communicated to schools; Step 3 - Spring 2022 - Presented Workshops, Awarded Scholarships, Program Approved; Step 4 - Aug-Sept - IRB updates, Finalize School Visits; Step 5 - Oct - Presented to High Schools; Step 6 - Present - Awaiting Scholarship Submissions in January">
            <a:extLst>
              <a:ext uri="{FF2B5EF4-FFF2-40B4-BE49-F238E27FC236}">
                <a16:creationId xmlns:a16="http://schemas.microsoft.com/office/drawing/2014/main" id="{BBC61F17-0CB4-925D-0126-DFE8D0DAAFB7}"/>
              </a:ext>
            </a:extLst>
          </p:cNvPr>
          <p:cNvPicPr>
            <a:picLocks noChangeAspect="1"/>
          </p:cNvPicPr>
          <p:nvPr/>
        </p:nvPicPr>
        <p:blipFill>
          <a:blip r:embed="rId2"/>
          <a:stretch>
            <a:fillRect/>
          </a:stretch>
        </p:blipFill>
        <p:spPr>
          <a:xfrm>
            <a:off x="1273629" y="1166132"/>
            <a:ext cx="10047513" cy="5690506"/>
          </a:xfrm>
          <a:prstGeom prst="rect">
            <a:avLst/>
          </a:prstGeom>
        </p:spPr>
      </p:pic>
    </p:spTree>
    <p:extLst>
      <p:ext uri="{BB962C8B-B14F-4D97-AF65-F5344CB8AC3E}">
        <p14:creationId xmlns:p14="http://schemas.microsoft.com/office/powerpoint/2010/main" val="41274257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1" name="Rectangle 23">
            <a:extLst>
              <a:ext uri="{FF2B5EF4-FFF2-40B4-BE49-F238E27FC236}">
                <a16:creationId xmlns:a16="http://schemas.microsoft.com/office/drawing/2014/main" id="{45D37F4E-DDB4-456B-97E0-9937730A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10DBDCE-C24E-00B3-6DE4-9E68129F2CB5}"/>
              </a:ext>
            </a:extLst>
          </p:cNvPr>
          <p:cNvSpPr>
            <a:spLocks noGrp="1"/>
          </p:cNvSpPr>
          <p:nvPr>
            <p:ph type="title"/>
          </p:nvPr>
        </p:nvSpPr>
        <p:spPr>
          <a:xfrm>
            <a:off x="572493" y="238539"/>
            <a:ext cx="11018520" cy="1434415"/>
          </a:xfrm>
        </p:spPr>
        <p:txBody>
          <a:bodyPr anchor="b">
            <a:normAutofit/>
          </a:bodyPr>
          <a:lstStyle/>
          <a:p>
            <a:r>
              <a:rPr lang="en-US" sz="5400">
                <a:latin typeface="Arial"/>
                <a:cs typeface="Calibri Light"/>
              </a:rPr>
              <a:t>Challenges</a:t>
            </a:r>
            <a:endParaRPr lang="en-US" sz="5400"/>
          </a:p>
        </p:txBody>
      </p:sp>
      <p:sp>
        <p:nvSpPr>
          <p:cNvPr id="32" name="sketchy line">
            <a:extLst>
              <a:ext uri="{FF2B5EF4-FFF2-40B4-BE49-F238E27FC236}">
                <a16:creationId xmlns:a16="http://schemas.microsoft.com/office/drawing/2014/main" id="{B2DD41CD-8F47-4F56-AD12-4E2FF76969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93" y="1681544"/>
            <a:ext cx="10972800" cy="18288"/>
          </a:xfrm>
          <a:custGeom>
            <a:avLst/>
            <a:gdLst>
              <a:gd name="connsiteX0" fmla="*/ 0 w 10972800"/>
              <a:gd name="connsiteY0" fmla="*/ 0 h 18288"/>
              <a:gd name="connsiteX1" fmla="*/ 356616 w 10972800"/>
              <a:gd name="connsiteY1" fmla="*/ 0 h 18288"/>
              <a:gd name="connsiteX2" fmla="*/ 1042416 w 10972800"/>
              <a:gd name="connsiteY2" fmla="*/ 0 h 18288"/>
              <a:gd name="connsiteX3" fmla="*/ 1947672 w 10972800"/>
              <a:gd name="connsiteY3" fmla="*/ 0 h 18288"/>
              <a:gd name="connsiteX4" fmla="*/ 2633472 w 10972800"/>
              <a:gd name="connsiteY4" fmla="*/ 0 h 18288"/>
              <a:gd name="connsiteX5" fmla="*/ 2990088 w 10972800"/>
              <a:gd name="connsiteY5" fmla="*/ 0 h 18288"/>
              <a:gd name="connsiteX6" fmla="*/ 3456432 w 10972800"/>
              <a:gd name="connsiteY6" fmla="*/ 0 h 18288"/>
              <a:gd name="connsiteX7" fmla="*/ 4361688 w 10972800"/>
              <a:gd name="connsiteY7" fmla="*/ 0 h 18288"/>
              <a:gd name="connsiteX8" fmla="*/ 5266944 w 10972800"/>
              <a:gd name="connsiteY8" fmla="*/ 0 h 18288"/>
              <a:gd name="connsiteX9" fmla="*/ 6172200 w 10972800"/>
              <a:gd name="connsiteY9" fmla="*/ 0 h 18288"/>
              <a:gd name="connsiteX10" fmla="*/ 6528816 w 10972800"/>
              <a:gd name="connsiteY10" fmla="*/ 0 h 18288"/>
              <a:gd name="connsiteX11" fmla="*/ 7214616 w 10972800"/>
              <a:gd name="connsiteY11" fmla="*/ 0 h 18288"/>
              <a:gd name="connsiteX12" fmla="*/ 7790688 w 10972800"/>
              <a:gd name="connsiteY12" fmla="*/ 0 h 18288"/>
              <a:gd name="connsiteX13" fmla="*/ 8147304 w 10972800"/>
              <a:gd name="connsiteY13" fmla="*/ 0 h 18288"/>
              <a:gd name="connsiteX14" fmla="*/ 9052560 w 10972800"/>
              <a:gd name="connsiteY14" fmla="*/ 0 h 18288"/>
              <a:gd name="connsiteX15" fmla="*/ 9409176 w 10972800"/>
              <a:gd name="connsiteY15" fmla="*/ 0 h 18288"/>
              <a:gd name="connsiteX16" fmla="*/ 9765792 w 10972800"/>
              <a:gd name="connsiteY16" fmla="*/ 0 h 18288"/>
              <a:gd name="connsiteX17" fmla="*/ 10341864 w 10972800"/>
              <a:gd name="connsiteY17" fmla="*/ 0 h 18288"/>
              <a:gd name="connsiteX18" fmla="*/ 10972800 w 10972800"/>
              <a:gd name="connsiteY18" fmla="*/ 0 h 18288"/>
              <a:gd name="connsiteX19" fmla="*/ 10972800 w 10972800"/>
              <a:gd name="connsiteY19" fmla="*/ 18288 h 18288"/>
              <a:gd name="connsiteX20" fmla="*/ 10177272 w 10972800"/>
              <a:gd name="connsiteY20" fmla="*/ 18288 h 18288"/>
              <a:gd name="connsiteX21" fmla="*/ 9820656 w 10972800"/>
              <a:gd name="connsiteY21" fmla="*/ 18288 h 18288"/>
              <a:gd name="connsiteX22" fmla="*/ 9464040 w 10972800"/>
              <a:gd name="connsiteY22" fmla="*/ 18288 h 18288"/>
              <a:gd name="connsiteX23" fmla="*/ 8778240 w 10972800"/>
              <a:gd name="connsiteY23" fmla="*/ 18288 h 18288"/>
              <a:gd name="connsiteX24" fmla="*/ 8421624 w 10972800"/>
              <a:gd name="connsiteY24" fmla="*/ 18288 h 18288"/>
              <a:gd name="connsiteX25" fmla="*/ 7735824 w 10972800"/>
              <a:gd name="connsiteY25" fmla="*/ 18288 h 18288"/>
              <a:gd name="connsiteX26" fmla="*/ 6940296 w 10972800"/>
              <a:gd name="connsiteY26" fmla="*/ 18288 h 18288"/>
              <a:gd name="connsiteX27" fmla="*/ 6254496 w 10972800"/>
              <a:gd name="connsiteY27" fmla="*/ 18288 h 18288"/>
              <a:gd name="connsiteX28" fmla="*/ 5458968 w 10972800"/>
              <a:gd name="connsiteY28" fmla="*/ 18288 h 18288"/>
              <a:gd name="connsiteX29" fmla="*/ 4663440 w 10972800"/>
              <a:gd name="connsiteY29" fmla="*/ 18288 h 18288"/>
              <a:gd name="connsiteX30" fmla="*/ 4306824 w 10972800"/>
              <a:gd name="connsiteY30" fmla="*/ 18288 h 18288"/>
              <a:gd name="connsiteX31" fmla="*/ 3840480 w 10972800"/>
              <a:gd name="connsiteY31" fmla="*/ 18288 h 18288"/>
              <a:gd name="connsiteX32" fmla="*/ 3264408 w 10972800"/>
              <a:gd name="connsiteY32" fmla="*/ 18288 h 18288"/>
              <a:gd name="connsiteX33" fmla="*/ 2578608 w 10972800"/>
              <a:gd name="connsiteY33" fmla="*/ 18288 h 18288"/>
              <a:gd name="connsiteX34" fmla="*/ 1673352 w 10972800"/>
              <a:gd name="connsiteY34" fmla="*/ 18288 h 18288"/>
              <a:gd name="connsiteX35" fmla="*/ 877824 w 10972800"/>
              <a:gd name="connsiteY35" fmla="*/ 18288 h 18288"/>
              <a:gd name="connsiteX36" fmla="*/ 0 w 10972800"/>
              <a:gd name="connsiteY36" fmla="*/ 18288 h 18288"/>
              <a:gd name="connsiteX37" fmla="*/ 0 w 10972800"/>
              <a:gd name="connsiteY37"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0972800" h="18288" fill="none" extrusionOk="0">
                <a:moveTo>
                  <a:pt x="0" y="0"/>
                </a:moveTo>
                <a:cubicBezTo>
                  <a:pt x="165916" y="-1866"/>
                  <a:pt x="188720" y="13756"/>
                  <a:pt x="356616" y="0"/>
                </a:cubicBezTo>
                <a:cubicBezTo>
                  <a:pt x="524512" y="-13756"/>
                  <a:pt x="734781" y="8922"/>
                  <a:pt x="1042416" y="0"/>
                </a:cubicBezTo>
                <a:cubicBezTo>
                  <a:pt x="1350051" y="-8922"/>
                  <a:pt x="1595982" y="-26315"/>
                  <a:pt x="1947672" y="0"/>
                </a:cubicBezTo>
                <a:cubicBezTo>
                  <a:pt x="2299362" y="26315"/>
                  <a:pt x="2292691" y="-19526"/>
                  <a:pt x="2633472" y="0"/>
                </a:cubicBezTo>
                <a:cubicBezTo>
                  <a:pt x="2974253" y="19526"/>
                  <a:pt x="2857309" y="10773"/>
                  <a:pt x="2990088" y="0"/>
                </a:cubicBezTo>
                <a:cubicBezTo>
                  <a:pt x="3122867" y="-10773"/>
                  <a:pt x="3359343" y="7194"/>
                  <a:pt x="3456432" y="0"/>
                </a:cubicBezTo>
                <a:cubicBezTo>
                  <a:pt x="3553521" y="-7194"/>
                  <a:pt x="4136258" y="5108"/>
                  <a:pt x="4361688" y="0"/>
                </a:cubicBezTo>
                <a:cubicBezTo>
                  <a:pt x="4587118" y="-5108"/>
                  <a:pt x="4992424" y="-42958"/>
                  <a:pt x="5266944" y="0"/>
                </a:cubicBezTo>
                <a:cubicBezTo>
                  <a:pt x="5541464" y="42958"/>
                  <a:pt x="5882966" y="-3430"/>
                  <a:pt x="6172200" y="0"/>
                </a:cubicBezTo>
                <a:cubicBezTo>
                  <a:pt x="6461434" y="3430"/>
                  <a:pt x="6432127" y="6688"/>
                  <a:pt x="6528816" y="0"/>
                </a:cubicBezTo>
                <a:cubicBezTo>
                  <a:pt x="6625505" y="-6688"/>
                  <a:pt x="6916805" y="-436"/>
                  <a:pt x="7214616" y="0"/>
                </a:cubicBezTo>
                <a:cubicBezTo>
                  <a:pt x="7512427" y="436"/>
                  <a:pt x="7626159" y="-6909"/>
                  <a:pt x="7790688" y="0"/>
                </a:cubicBezTo>
                <a:cubicBezTo>
                  <a:pt x="7955217" y="6909"/>
                  <a:pt x="8048891" y="15307"/>
                  <a:pt x="8147304" y="0"/>
                </a:cubicBezTo>
                <a:cubicBezTo>
                  <a:pt x="8245717" y="-15307"/>
                  <a:pt x="8645618" y="-11734"/>
                  <a:pt x="9052560" y="0"/>
                </a:cubicBezTo>
                <a:cubicBezTo>
                  <a:pt x="9459502" y="11734"/>
                  <a:pt x="9320584" y="8388"/>
                  <a:pt x="9409176" y="0"/>
                </a:cubicBezTo>
                <a:cubicBezTo>
                  <a:pt x="9497768" y="-8388"/>
                  <a:pt x="9644192" y="8379"/>
                  <a:pt x="9765792" y="0"/>
                </a:cubicBezTo>
                <a:cubicBezTo>
                  <a:pt x="9887392" y="-8379"/>
                  <a:pt x="10105220" y="-12663"/>
                  <a:pt x="10341864" y="0"/>
                </a:cubicBezTo>
                <a:cubicBezTo>
                  <a:pt x="10578508" y="12663"/>
                  <a:pt x="10773103" y="-5786"/>
                  <a:pt x="10972800" y="0"/>
                </a:cubicBezTo>
                <a:cubicBezTo>
                  <a:pt x="10972146" y="8818"/>
                  <a:pt x="10972240" y="13823"/>
                  <a:pt x="10972800" y="18288"/>
                </a:cubicBezTo>
                <a:cubicBezTo>
                  <a:pt x="10588778" y="31598"/>
                  <a:pt x="10543381" y="-12698"/>
                  <a:pt x="10177272" y="18288"/>
                </a:cubicBezTo>
                <a:cubicBezTo>
                  <a:pt x="9811163" y="49274"/>
                  <a:pt x="9996817" y="25662"/>
                  <a:pt x="9820656" y="18288"/>
                </a:cubicBezTo>
                <a:cubicBezTo>
                  <a:pt x="9644495" y="10914"/>
                  <a:pt x="9607007" y="31631"/>
                  <a:pt x="9464040" y="18288"/>
                </a:cubicBezTo>
                <a:cubicBezTo>
                  <a:pt x="9321073" y="4945"/>
                  <a:pt x="9114189" y="28940"/>
                  <a:pt x="8778240" y="18288"/>
                </a:cubicBezTo>
                <a:cubicBezTo>
                  <a:pt x="8442291" y="7636"/>
                  <a:pt x="8594763" y="987"/>
                  <a:pt x="8421624" y="18288"/>
                </a:cubicBezTo>
                <a:cubicBezTo>
                  <a:pt x="8248485" y="35589"/>
                  <a:pt x="7929515" y="37573"/>
                  <a:pt x="7735824" y="18288"/>
                </a:cubicBezTo>
                <a:cubicBezTo>
                  <a:pt x="7542133" y="-997"/>
                  <a:pt x="7252504" y="33858"/>
                  <a:pt x="6940296" y="18288"/>
                </a:cubicBezTo>
                <a:cubicBezTo>
                  <a:pt x="6628088" y="2718"/>
                  <a:pt x="6528503" y="48389"/>
                  <a:pt x="6254496" y="18288"/>
                </a:cubicBezTo>
                <a:cubicBezTo>
                  <a:pt x="5980489" y="-11813"/>
                  <a:pt x="5695784" y="-3740"/>
                  <a:pt x="5458968" y="18288"/>
                </a:cubicBezTo>
                <a:cubicBezTo>
                  <a:pt x="5222152" y="40316"/>
                  <a:pt x="5010751" y="19095"/>
                  <a:pt x="4663440" y="18288"/>
                </a:cubicBezTo>
                <a:cubicBezTo>
                  <a:pt x="4316129" y="17481"/>
                  <a:pt x="4425552" y="1606"/>
                  <a:pt x="4306824" y="18288"/>
                </a:cubicBezTo>
                <a:cubicBezTo>
                  <a:pt x="4188096" y="34970"/>
                  <a:pt x="3941535" y="7481"/>
                  <a:pt x="3840480" y="18288"/>
                </a:cubicBezTo>
                <a:cubicBezTo>
                  <a:pt x="3739425" y="29095"/>
                  <a:pt x="3402388" y="17641"/>
                  <a:pt x="3264408" y="18288"/>
                </a:cubicBezTo>
                <a:cubicBezTo>
                  <a:pt x="3126428" y="18935"/>
                  <a:pt x="2776779" y="9983"/>
                  <a:pt x="2578608" y="18288"/>
                </a:cubicBezTo>
                <a:cubicBezTo>
                  <a:pt x="2380437" y="26593"/>
                  <a:pt x="1909468" y="25818"/>
                  <a:pt x="1673352" y="18288"/>
                </a:cubicBezTo>
                <a:cubicBezTo>
                  <a:pt x="1437236" y="10758"/>
                  <a:pt x="1131180" y="49884"/>
                  <a:pt x="877824" y="18288"/>
                </a:cubicBezTo>
                <a:cubicBezTo>
                  <a:pt x="624468" y="-13308"/>
                  <a:pt x="206753" y="2195"/>
                  <a:pt x="0" y="18288"/>
                </a:cubicBezTo>
                <a:cubicBezTo>
                  <a:pt x="313" y="10654"/>
                  <a:pt x="-263" y="4056"/>
                  <a:pt x="0" y="0"/>
                </a:cubicBezTo>
                <a:close/>
              </a:path>
              <a:path w="10972800" h="18288" stroke="0" extrusionOk="0">
                <a:moveTo>
                  <a:pt x="0" y="0"/>
                </a:moveTo>
                <a:cubicBezTo>
                  <a:pt x="164017" y="-17675"/>
                  <a:pt x="309425" y="9913"/>
                  <a:pt x="466344" y="0"/>
                </a:cubicBezTo>
                <a:cubicBezTo>
                  <a:pt x="623263" y="-9913"/>
                  <a:pt x="659300" y="-14524"/>
                  <a:pt x="822960" y="0"/>
                </a:cubicBezTo>
                <a:cubicBezTo>
                  <a:pt x="986620" y="14524"/>
                  <a:pt x="1105222" y="-16481"/>
                  <a:pt x="1289304" y="0"/>
                </a:cubicBezTo>
                <a:cubicBezTo>
                  <a:pt x="1473386" y="16481"/>
                  <a:pt x="1693223" y="26161"/>
                  <a:pt x="1975104" y="0"/>
                </a:cubicBezTo>
                <a:cubicBezTo>
                  <a:pt x="2256985" y="-26161"/>
                  <a:pt x="2435781" y="23061"/>
                  <a:pt x="2770632" y="0"/>
                </a:cubicBezTo>
                <a:cubicBezTo>
                  <a:pt x="3105483" y="-23061"/>
                  <a:pt x="3247479" y="-44011"/>
                  <a:pt x="3675888" y="0"/>
                </a:cubicBezTo>
                <a:cubicBezTo>
                  <a:pt x="4104297" y="44011"/>
                  <a:pt x="4280918" y="4017"/>
                  <a:pt x="4581144" y="0"/>
                </a:cubicBezTo>
                <a:cubicBezTo>
                  <a:pt x="4881370" y="-4017"/>
                  <a:pt x="5021699" y="-11889"/>
                  <a:pt x="5157216" y="0"/>
                </a:cubicBezTo>
                <a:cubicBezTo>
                  <a:pt x="5292733" y="11889"/>
                  <a:pt x="5603398" y="-17698"/>
                  <a:pt x="5952744" y="0"/>
                </a:cubicBezTo>
                <a:cubicBezTo>
                  <a:pt x="6302090" y="17698"/>
                  <a:pt x="6353093" y="-11909"/>
                  <a:pt x="6638544" y="0"/>
                </a:cubicBezTo>
                <a:cubicBezTo>
                  <a:pt x="6923995" y="11909"/>
                  <a:pt x="7053404" y="21630"/>
                  <a:pt x="7214616" y="0"/>
                </a:cubicBezTo>
                <a:cubicBezTo>
                  <a:pt x="7375828" y="-21630"/>
                  <a:pt x="7837963" y="3886"/>
                  <a:pt x="8010144" y="0"/>
                </a:cubicBezTo>
                <a:cubicBezTo>
                  <a:pt x="8182325" y="-3886"/>
                  <a:pt x="8224183" y="16009"/>
                  <a:pt x="8366760" y="0"/>
                </a:cubicBezTo>
                <a:cubicBezTo>
                  <a:pt x="8509337" y="-16009"/>
                  <a:pt x="8687920" y="-5720"/>
                  <a:pt x="8942832" y="0"/>
                </a:cubicBezTo>
                <a:cubicBezTo>
                  <a:pt x="9197744" y="5720"/>
                  <a:pt x="9368437" y="20479"/>
                  <a:pt x="9628632" y="0"/>
                </a:cubicBezTo>
                <a:cubicBezTo>
                  <a:pt x="9888827" y="-20479"/>
                  <a:pt x="10560858" y="-20746"/>
                  <a:pt x="10972800" y="0"/>
                </a:cubicBezTo>
                <a:cubicBezTo>
                  <a:pt x="10972186" y="5722"/>
                  <a:pt x="10972980" y="12495"/>
                  <a:pt x="10972800" y="18288"/>
                </a:cubicBezTo>
                <a:cubicBezTo>
                  <a:pt x="10786146" y="12536"/>
                  <a:pt x="10623717" y="14033"/>
                  <a:pt x="10506456" y="18288"/>
                </a:cubicBezTo>
                <a:cubicBezTo>
                  <a:pt x="10389195" y="22543"/>
                  <a:pt x="10296178" y="20107"/>
                  <a:pt x="10149840" y="18288"/>
                </a:cubicBezTo>
                <a:cubicBezTo>
                  <a:pt x="10003502" y="16469"/>
                  <a:pt x="9767530" y="28891"/>
                  <a:pt x="9464040" y="18288"/>
                </a:cubicBezTo>
                <a:cubicBezTo>
                  <a:pt x="9160550" y="7685"/>
                  <a:pt x="9229050" y="2659"/>
                  <a:pt x="8997696" y="18288"/>
                </a:cubicBezTo>
                <a:cubicBezTo>
                  <a:pt x="8766342" y="33917"/>
                  <a:pt x="8340136" y="34864"/>
                  <a:pt x="8092440" y="18288"/>
                </a:cubicBezTo>
                <a:cubicBezTo>
                  <a:pt x="7844744" y="1712"/>
                  <a:pt x="7863720" y="27405"/>
                  <a:pt x="7735824" y="18288"/>
                </a:cubicBezTo>
                <a:cubicBezTo>
                  <a:pt x="7607928" y="9171"/>
                  <a:pt x="7323619" y="461"/>
                  <a:pt x="7050024" y="18288"/>
                </a:cubicBezTo>
                <a:cubicBezTo>
                  <a:pt x="6776429" y="36115"/>
                  <a:pt x="6787899" y="28206"/>
                  <a:pt x="6693408" y="18288"/>
                </a:cubicBezTo>
                <a:cubicBezTo>
                  <a:pt x="6598917" y="8370"/>
                  <a:pt x="6395231" y="19114"/>
                  <a:pt x="6227064" y="18288"/>
                </a:cubicBezTo>
                <a:cubicBezTo>
                  <a:pt x="6058897" y="17462"/>
                  <a:pt x="5618582" y="1091"/>
                  <a:pt x="5431536" y="18288"/>
                </a:cubicBezTo>
                <a:cubicBezTo>
                  <a:pt x="5244490" y="35485"/>
                  <a:pt x="4729797" y="-9650"/>
                  <a:pt x="4526280" y="18288"/>
                </a:cubicBezTo>
                <a:cubicBezTo>
                  <a:pt x="4322763" y="46226"/>
                  <a:pt x="4216797" y="756"/>
                  <a:pt x="4059936" y="18288"/>
                </a:cubicBezTo>
                <a:cubicBezTo>
                  <a:pt x="3903075" y="35820"/>
                  <a:pt x="3537912" y="42098"/>
                  <a:pt x="3374136" y="18288"/>
                </a:cubicBezTo>
                <a:cubicBezTo>
                  <a:pt x="3210360" y="-5522"/>
                  <a:pt x="3126842" y="39135"/>
                  <a:pt x="2907792" y="18288"/>
                </a:cubicBezTo>
                <a:cubicBezTo>
                  <a:pt x="2688742" y="-2559"/>
                  <a:pt x="2490436" y="34100"/>
                  <a:pt x="2112264" y="18288"/>
                </a:cubicBezTo>
                <a:cubicBezTo>
                  <a:pt x="1734092" y="2476"/>
                  <a:pt x="1744622" y="-7274"/>
                  <a:pt x="1536192" y="18288"/>
                </a:cubicBezTo>
                <a:cubicBezTo>
                  <a:pt x="1327762" y="43850"/>
                  <a:pt x="1189025" y="6435"/>
                  <a:pt x="1069848" y="18288"/>
                </a:cubicBezTo>
                <a:cubicBezTo>
                  <a:pt x="950671" y="30141"/>
                  <a:pt x="858345" y="33684"/>
                  <a:pt x="713232" y="18288"/>
                </a:cubicBezTo>
                <a:cubicBezTo>
                  <a:pt x="568119" y="2892"/>
                  <a:pt x="250292" y="5410"/>
                  <a:pt x="0" y="18288"/>
                </a:cubicBezTo>
                <a:cubicBezTo>
                  <a:pt x="465" y="13062"/>
                  <a:pt x="-894" y="9029"/>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615AC29-7E69-DF1F-13E4-AF2EA4110AED}"/>
              </a:ext>
            </a:extLst>
          </p:cNvPr>
          <p:cNvSpPr>
            <a:spLocks noGrp="1"/>
          </p:cNvSpPr>
          <p:nvPr>
            <p:ph idx="1"/>
          </p:nvPr>
        </p:nvSpPr>
        <p:spPr>
          <a:xfrm>
            <a:off x="572493" y="2071316"/>
            <a:ext cx="6713552" cy="4119172"/>
          </a:xfrm>
        </p:spPr>
        <p:txBody>
          <a:bodyPr vert="horz" lIns="91440" tIns="45720" rIns="91440" bIns="45720" rtlCol="0" anchor="t">
            <a:noAutofit/>
          </a:bodyPr>
          <a:lstStyle/>
          <a:p>
            <a:r>
              <a:rPr lang="en-US" sz="2600">
                <a:latin typeface="Arial"/>
                <a:cs typeface="Calibri"/>
              </a:rPr>
              <a:t>Logistics </a:t>
            </a:r>
            <a:endParaRPr lang="en-US" sz="2600">
              <a:latin typeface="Arial"/>
              <a:cs typeface="Arial"/>
            </a:endParaRPr>
          </a:p>
          <a:p>
            <a:pPr lvl="1"/>
            <a:r>
              <a:rPr lang="en-US" sz="2600">
                <a:latin typeface="Arial"/>
                <a:cs typeface="Calibri"/>
              </a:rPr>
              <a:t>Our other work responsibilities</a:t>
            </a:r>
          </a:p>
          <a:p>
            <a:r>
              <a:rPr lang="en-US" sz="2600">
                <a:latin typeface="Arial"/>
                <a:cs typeface="Calibri"/>
              </a:rPr>
              <a:t>Technology (Apple schools)</a:t>
            </a:r>
          </a:p>
          <a:p>
            <a:r>
              <a:rPr lang="en-US" sz="2600">
                <a:latin typeface="Arial"/>
                <a:cs typeface="Calibri"/>
              </a:rPr>
              <a:t>Communication </a:t>
            </a:r>
          </a:p>
          <a:p>
            <a:pPr lvl="1"/>
            <a:r>
              <a:rPr lang="en-US" sz="2600">
                <a:latin typeface="Arial"/>
                <a:cs typeface="Calibri"/>
              </a:rPr>
              <a:t>Schools returning requests</a:t>
            </a:r>
          </a:p>
          <a:p>
            <a:pPr lvl="1"/>
            <a:r>
              <a:rPr lang="en-US" sz="2600">
                <a:latin typeface="Arial"/>
                <a:cs typeface="Calibri"/>
              </a:rPr>
              <a:t>Pre-slip and post-slip approvals</a:t>
            </a:r>
          </a:p>
          <a:p>
            <a:pPr lvl="2"/>
            <a:r>
              <a:rPr lang="en-US" sz="2600">
                <a:latin typeface="Arial"/>
                <a:cs typeface="Calibri"/>
              </a:rPr>
              <a:t>Kansas law change</a:t>
            </a:r>
          </a:p>
          <a:p>
            <a:r>
              <a:rPr lang="en-US" sz="2600">
                <a:latin typeface="Arial"/>
                <a:cs typeface="Calibri"/>
              </a:rPr>
              <a:t>Amount of time with students</a:t>
            </a:r>
          </a:p>
          <a:p>
            <a:pPr lvl="1"/>
            <a:r>
              <a:rPr lang="en-US" sz="2600">
                <a:latin typeface="Arial"/>
                <a:cs typeface="Calibri"/>
              </a:rPr>
              <a:t>40 to 90 minutes</a:t>
            </a:r>
          </a:p>
          <a:p>
            <a:pPr lvl="1"/>
            <a:r>
              <a:rPr lang="en-US" sz="2600">
                <a:latin typeface="Arial"/>
                <a:cs typeface="Calibri"/>
              </a:rPr>
              <a:t>Other activities' impact (Homecoming)</a:t>
            </a:r>
          </a:p>
        </p:txBody>
      </p:sp>
      <p:pic>
        <p:nvPicPr>
          <p:cNvPr id="4" name="Picture 4" descr="Lora wearing a pink mask and holding an application stands in front of a projector as students look on from their individual desks">
            <a:extLst>
              <a:ext uri="{FF2B5EF4-FFF2-40B4-BE49-F238E27FC236}">
                <a16:creationId xmlns:a16="http://schemas.microsoft.com/office/drawing/2014/main" id="{E71CE1ED-8E02-912F-C382-6921A5D1562A}"/>
              </a:ext>
            </a:extLst>
          </p:cNvPr>
          <p:cNvPicPr>
            <a:picLocks noChangeAspect="1"/>
          </p:cNvPicPr>
          <p:nvPr/>
        </p:nvPicPr>
        <p:blipFill rotWithShape="1">
          <a:blip r:embed="rId2"/>
          <a:srcRect t="22042" r="-1" b="-1"/>
          <a:stretch/>
        </p:blipFill>
        <p:spPr>
          <a:xfrm>
            <a:off x="7675658" y="2093976"/>
            <a:ext cx="3941064" cy="4096512"/>
          </a:xfrm>
          <a:prstGeom prst="rect">
            <a:avLst/>
          </a:prstGeom>
        </p:spPr>
      </p:pic>
    </p:spTree>
    <p:extLst>
      <p:ext uri="{BB962C8B-B14F-4D97-AF65-F5344CB8AC3E}">
        <p14:creationId xmlns:p14="http://schemas.microsoft.com/office/powerpoint/2010/main" val="402119204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Application>Microsoft Office PowerPoint</Application>
  <PresentationFormat>Widescreen</PresentationFormat>
  <Slides>19</Slides>
  <Notes>0</Notes>
  <HiddenSlides>0</HiddenSlide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office theme</vt:lpstr>
      <vt:lpstr>Meeting the Next Generation:  A Cross-Campus Collaboration via a Scholarship Workshop    </vt:lpstr>
      <vt:lpstr>Introductions</vt:lpstr>
      <vt:lpstr>Pittsburg State University (PSU)</vt:lpstr>
      <vt:lpstr>PowerPoint Presentation</vt:lpstr>
      <vt:lpstr>Goal of Presentation</vt:lpstr>
      <vt:lpstr>What is the Project? </vt:lpstr>
      <vt:lpstr>Why this Project?</vt:lpstr>
      <vt:lpstr>How We Did It </vt:lpstr>
      <vt:lpstr>Challenges</vt:lpstr>
      <vt:lpstr>What was Presented to High School Students?</vt:lpstr>
      <vt:lpstr>Feedback </vt:lpstr>
      <vt:lpstr>Feedback from Students' Post-Survey</vt:lpstr>
      <vt:lpstr>Feedback from Teachers</vt:lpstr>
      <vt:lpstr>Where We Are Now – Spring Pilot</vt:lpstr>
      <vt:lpstr>Where We Are Now</vt:lpstr>
      <vt:lpstr>Upcoming for  Fall 2022 </vt:lpstr>
      <vt:lpstr>Future Directions</vt:lpstr>
      <vt:lpstr>Are you looking to implement at your own institution?  </vt:lpstr>
      <vt:lpstr>Questions? Comments?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revision>37</cp:revision>
  <dcterms:created xsi:type="dcterms:W3CDTF">2022-08-08T17:04:12Z</dcterms:created>
  <dcterms:modified xsi:type="dcterms:W3CDTF">2022-10-21T16:25:40Z</dcterms:modified>
</cp:coreProperties>
</file>